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5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</p:sldIdLst>
  <p:sldSz cx="12192000" cy="6858000"/>
  <p:notesSz cx="6858000" cy="9144000"/>
  <p:defaultTextStyle>
    <a:defPPr>
      <a:defRPr lang="es-E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4" d="100"/>
          <a:sy n="64" d="100"/>
        </p:scale>
        <p:origin x="978" y="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 /><Relationship Id="rId55" Type="http://schemas.openxmlformats.org/officeDocument/2006/relationships/tableStyles" Target="tableStyles.xml" /><Relationship Id="rId5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9E67B6-87CE-35F2-101E-0240401F6F97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AA1C4E-2447-9695-6EBB-FCA630FD540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5D13E3-DE9A-4538-A898-E7D12ACC0172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67313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98349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16152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25EC79-E46E-51AE-DB29-B34784E9BDF8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2165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38505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1100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7739A2-6E58-F72B-3330-95E87289D95B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10677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47276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37409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E0DA73-7D4B-42AF-5763-A3E91CBAB29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53197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83029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73579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04F2A3-B3FF-80D5-7CFC-50AC1A013BE9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61546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42096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50038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5478DD-0B78-50BC-415C-F0AC55BF9D81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46294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75987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96473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49CE16-4597-A1C6-61BB-836FA21BB294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3815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06307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20546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498232-58EC-9969-0D16-B1FBF14CCC95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328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15153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11174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6DF7C31-403C-4423-492B-0CC84DA9EAC0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CE7C2E-CCA4-126A-BD71-152EE4DFB937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89766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08489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24466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8F0849-F3E9-A78D-3D85-66F7218FE3B9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61195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65863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32214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F7A28D-3F17-8904-5768-BFC663C698E3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9581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4996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2555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DD1E24-E763-E26E-5D4E-31042BE094A0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36338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39683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03004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B19212-D6A9-213C-8675-818C44853E3A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76912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63983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98291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1ADBE-832E-5A9F-0BBD-1556A0C150A1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458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79565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79104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D86491-9AF0-6BB6-B260-7D9F4F07D66B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662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47943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06612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E8D6AC-42A7-9739-ACC7-33957FE33603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35433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91882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58614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89A8D7-BD12-03C3-8493-EF14F510617C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39573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88754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80306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5F059-7AD6-3777-720D-CF2DB574915A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82606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30148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01697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488230-6907-D0BE-151B-F77545C44CFE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8AF037-6D7A-1848-4E40-2601B3BFFA46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0993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6462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74652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ACE8E8-8615-9C5E-69A1-D4F2005E4420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58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6179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72561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6325FC-1D42-D21F-C577-0AC728BECF2F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33686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63312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34900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8BCC2E-F544-8352-15EA-20878A197E0B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27294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64822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81107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932A6E-C54E-5FEF-7ED3-A8DF95523A21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8202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06304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72066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998928-7808-04B1-8D6D-0430CA20E538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30292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46066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5114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7339C8-F85B-F1B6-5A23-659E1C8F56DA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5595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50401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3753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D9BEDD-421D-260D-6333-8393F3220B76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49750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6131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46596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A7DE57-31B8-A222-7A8E-CDBA9AC9A1F3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59520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18142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91560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3F5EC2-6F11-6FB5-A009-6C1C9A0A3711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63917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46333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33033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5393BF-C0C2-602D-9796-181450234F1B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430F21-BCF9-31E7-CA47-F3C2CA571A03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28903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63819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7458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090FFE-74EB-E43E-E444-68CBA2CD28B5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42791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09014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86437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A1B407-76D9-ACD9-1480-7114D44B7BD9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88406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91138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9680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9F5BA6-2DFC-CA3D-5588-C83D4154144C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5221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62170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9114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6A9C06-26D5-FEC7-5829-C42C834945C1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79481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78157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51178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B1C9DD-A14C-5864-CD35-DE1CB5452D25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20323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605015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43700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355E4E-5577-5573-8D95-1750DD54DF46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95513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3827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53564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1A485D-335F-9991-1C3D-1FE2F28D083B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9067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21506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19015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59D5D1-229F-8525-3730-B0AC09D82306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3166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45448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25145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DF9E7F-C5A5-4CDC-767C-66B7C844D7F7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49534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30519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17172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BB776A-22BE-E2C8-A87A-7D144E139E2C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0E95A9-BAA0-7D4A-2B0E-160CFF19D271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54580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26926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51509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7E1898-7509-A553-0315-A72D30DF1C1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52685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21635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44564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A92006-70C3-C649-C712-BFBC4BAB354B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28256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86928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4300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4C77B3-7C12-A946-153B-A90E98EC8DD8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4943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04737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37661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081145-4E25-CC39-E550-2A6536759872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D291B17-9318-49DB-B28B-6E5994AE9581}" type="datetime1">
              <a:rPr lang="en-US"/>
              <a:t>2/3/2025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581192" y="702156"/>
            <a:ext cx="11029616" cy="10138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CED4963-E985-44C4-B8C4-FDD613B7C2F8}" type="datetime1">
              <a:rPr lang="en-US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 bwMode="auto">
          <a:xfrm>
            <a:off x="8058151" y="599725"/>
            <a:ext cx="3687315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204200" y="863599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774923" y="863599"/>
            <a:ext cx="7161625" cy="4807326"/>
          </a:xfrm>
        </p:spPr>
        <p:txBody>
          <a:bodyPr vert="eaVert" anchor="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 bwMode="auto"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D291B17-9318-49DB-B28B-6E5994AE9581}" type="datetime1">
              <a:rPr lang="en-US"/>
              <a:t>2/3/2025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81192" y="702156"/>
            <a:ext cx="11029616" cy="118872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81192" y="2340864"/>
            <a:ext cx="11029615" cy="3634486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8DD82B9-B8EE-4375-B6FF-88FA6ABB15D9}" type="datetime1">
              <a:rPr lang="en-US"/>
              <a:t>2/3/2025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 bwMode="auto"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2497495-0637-405E-AE64-5CC7506D51F5}" type="datetime1">
              <a:rPr lang="en-US"/>
              <a:t>2/3/2025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81193" y="729658"/>
            <a:ext cx="11029616" cy="98833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BFFD690-9426-415D-8B65-26881E07B2D4}" type="datetime1">
              <a:rPr lang="en-US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 bwMode="auto">
          <a:xfrm>
            <a:off x="581193" y="729658"/>
            <a:ext cx="11029616" cy="98833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/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4C4989A-474C-40DE-95B9-011C28B71673}" type="datetime1">
              <a:rPr lang="en-US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 bwMode="auto">
          <a:xfrm>
            <a:off x="575894" y="729658"/>
            <a:ext cx="11029616" cy="98833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B4ED54-5B5E-4A04-93D3-5772E3CE3818}" type="datetime1">
              <a:rPr lang="en-US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EDE50D6-574B-40AF-946F-D52A04ADE379}" type="datetime1">
              <a:rPr lang="en-US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 bwMode="auto">
          <a:xfrm>
            <a:off x="7605951" y="6456916"/>
            <a:ext cx="2844798" cy="365125"/>
          </a:xfrm>
        </p:spPr>
        <p:txBody>
          <a:bodyPr/>
          <a:lstStyle/>
          <a:p>
            <a:pPr>
              <a:defRPr/>
            </a:pPr>
            <a:fld id="{D82884F1-FFEA-405F-9602-3DCA865EDA4E}" type="datetime1">
              <a:rPr lang="en-US"/>
              <a:t>2/3/2025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 bwMode="auto">
          <a:xfrm>
            <a:off x="581192" y="6452590"/>
            <a:ext cx="691721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 bwMode="auto">
          <a:xfrm>
            <a:off x="10558300" y="6456916"/>
            <a:ext cx="1052510" cy="365125"/>
          </a:xfrm>
        </p:spPr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E18DB4A-8810-4A10-AD5C-D5E2C667F5B3}" type="datetime1">
              <a:rPr lang="en-US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algn="l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81192" y="705123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605951" y="6423914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291B17-9318-49DB-B28B-6E5994AE9581}" type="datetime1">
              <a:rPr lang="en-US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3A98EE3D-8CD1-4C3F-BD1C-C98C9596463C}" type="slidenum">
              <a:rPr lang="en-US"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 bwMode="auto"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 bwMode="auto"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l" defTabSz="457200">
        <a:lnSpc>
          <a:spcPct val="100000"/>
        </a:lnSpc>
        <a:spcBef>
          <a:spcPts val="0"/>
        </a:spcBef>
        <a:buNone/>
        <a:defRPr sz="2800" b="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306000" indent="-306000" algn="l" defTabSz="457200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7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3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SzPct val="92000"/>
        <a:buFont typeface="Wingdings 2"/>
        <a:buChar char=""/>
        <a:defRPr sz="1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>
        <a:spcBef>
          <a:spcPts val="0"/>
        </a:spcBef>
        <a:spcAft>
          <a:spcPts val="600"/>
        </a:spcAft>
        <a:buClr>
          <a:schemeClr val="accent2"/>
        </a:buClr>
        <a:buSzPct val="92000"/>
        <a:buFont typeface="Wingdings 2"/>
        <a:buChar char=""/>
        <a:defRPr sz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b="0" i="0" u="none" strike="noStrike" cap="none" spc="0">
              <a:ln>
                <a:noFill/>
              </a:ln>
              <a:solidFill>
                <a:prstClr val="white"/>
              </a:solidFill>
              <a:latin typeface="Gill Sans M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auto">
          <a:xfrm>
            <a:off x="8109235" y="863694"/>
            <a:ext cx="3511233" cy="3779995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s-ES">
                <a:solidFill>
                  <a:schemeClr val="tx1"/>
                </a:solidFill>
              </a:rPr>
              <a:t>RESUMEN periódico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auto">
          <a:xfrm>
            <a:off x="8109236" y="4739780"/>
            <a:ext cx="3822934" cy="1147054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s-ES" sz="2000">
                <a:latin typeface="Franklin Gothic Book"/>
              </a:rPr>
              <a:t>Juan Luis </a:t>
            </a:r>
            <a:r>
              <a:rPr lang="es-ES" sz="2000">
                <a:latin typeface="Franklin Gothic Book"/>
              </a:rPr>
              <a:t>serradilla</a:t>
            </a:r>
            <a:r>
              <a:rPr lang="es-ES" sz="2000">
                <a:latin typeface="Franklin Gothic Book"/>
              </a:rPr>
              <a:t> tormos</a:t>
            </a:r>
            <a:endParaRPr/>
          </a:p>
        </p:txBody>
      </p:sp>
      <p:pic>
        <p:nvPicPr>
          <p:cNvPr id="4" name="Picture 3" descr="Una red de puntos conectados"/>
          <p:cNvPicPr>
            <a:picLocks noChangeAspect="1"/>
          </p:cNvPicPr>
          <p:nvPr/>
        </p:nvPicPr>
        <p:blipFill>
          <a:blip r:embed="rId3"/>
          <a:srcRect l="35827" t="0" r="14989" b="1"/>
          <a:stretch/>
        </p:blipFill>
        <p:spPr bwMode="auto"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6" y="933449"/>
            <a:ext cx="3031851" cy="502371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s-ES" sz="3600"/>
              <a:t>HIPOCAMPO</a:t>
            </a:r>
            <a:br>
              <a:rPr lang="es-ES" sz="3600"/>
            </a:br>
            <a:r>
              <a:rPr lang="es-ES" sz="3600"/>
              <a:t>(ANATOMÍA)</a:t>
            </a:r>
            <a:endParaRPr/>
          </a:p>
        </p:txBody>
      </p:sp>
      <p:pic>
        <p:nvPicPr>
          <p:cNvPr id="12834163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20338" y="933449"/>
            <a:ext cx="7172325" cy="551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HIPOCAMPO</a:t>
            </a:r>
            <a:br>
              <a:rPr lang="es-ES"/>
            </a:br>
            <a:r>
              <a:rPr lang="es-ES"/>
              <a:t>(funciones - memoria)</a:t>
            </a:r>
            <a:endParaRPr/>
          </a:p>
        </p:txBody>
      </p:sp>
      <p:sp>
        <p:nvSpPr>
          <p:cNvPr id="1216584620" name=""/>
          <p:cNvSpPr txBox="1"/>
          <p:nvPr/>
        </p:nvSpPr>
        <p:spPr bwMode="auto">
          <a:xfrm flipH="0" flipV="0">
            <a:off x="663558" y="2355536"/>
            <a:ext cx="11146333" cy="240523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Memoria declarativa</a:t>
            </a:r>
            <a:endParaRPr sz="2200">
              <a:solidFill>
                <a:srgbClr val="2B2B2B"/>
              </a:solidFill>
            </a:endParaRPr>
          </a:p>
          <a:p>
            <a:pPr marL="727986" lvl="1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Episódica</a:t>
            </a:r>
            <a:r>
              <a:rPr sz="2200">
                <a:solidFill>
                  <a:srgbClr val="2B2B2B"/>
                </a:solidFill>
              </a:rPr>
              <a:t>: Memoria de eventos y sucesos personales</a:t>
            </a:r>
            <a:endParaRPr sz="2200">
              <a:solidFill>
                <a:srgbClr val="2B2B2B"/>
              </a:solidFill>
            </a:endParaRPr>
          </a:p>
          <a:p>
            <a:pPr marL="727986" lvl="1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Semántica</a:t>
            </a:r>
            <a:r>
              <a:rPr sz="2200">
                <a:solidFill>
                  <a:srgbClr val="2B2B2B"/>
                </a:solidFill>
              </a:rPr>
              <a:t>: </a:t>
            </a:r>
            <a:r>
              <a:rPr sz="2200">
                <a:solidFill>
                  <a:srgbClr val="2B2B2B"/>
                </a:solidFill>
              </a:rPr>
              <a:t>Memoria de hechos y conceptos.</a:t>
            </a:r>
            <a:endParaRPr sz="2200">
              <a:solidFill>
                <a:srgbClr val="2B2B2B"/>
              </a:solidFill>
            </a:endParaRPr>
          </a:p>
          <a:p>
            <a:pPr marL="327936" lvl="0" indent="-327936">
              <a:lnSpc>
                <a:spcPct val="114999"/>
              </a:lnSpc>
              <a:buFont typeface="Arial"/>
              <a:buChar char="•"/>
              <a:defRPr/>
            </a:pPr>
            <a:endParaRPr sz="2200">
              <a:solidFill>
                <a:srgbClr val="2B2B2B"/>
              </a:solidFill>
            </a:endParaRPr>
          </a:p>
          <a:p>
            <a:pPr marL="327936" lvl="0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Memoria no declarativa</a:t>
            </a:r>
            <a:endParaRPr sz="2200">
              <a:solidFill>
                <a:srgbClr val="2B2B2B"/>
              </a:solidFill>
            </a:endParaRPr>
          </a:p>
          <a:p>
            <a:pPr marL="727986" lvl="1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Procedural</a:t>
            </a:r>
            <a:r>
              <a:rPr sz="2200">
                <a:solidFill>
                  <a:srgbClr val="2B2B2B"/>
                </a:solidFill>
              </a:rPr>
              <a:t>: Memoria de habilidades y procedimientos</a:t>
            </a:r>
            <a:endParaRPr sz="2200"/>
          </a:p>
        </p:txBody>
      </p:sp>
      <p:sp>
        <p:nvSpPr>
          <p:cNvPr id="1286168589" name=""/>
          <p:cNvSpPr txBox="1"/>
          <p:nvPr/>
        </p:nvSpPr>
        <p:spPr bwMode="auto">
          <a:xfrm flipH="0" flipV="0">
            <a:off x="663558" y="5182245"/>
            <a:ext cx="11058853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solidFill>
                  <a:srgbClr val="2B2B2B"/>
                </a:solidFill>
              </a:rPr>
              <a:t>El hipocampo está ligado a la creación de nuevas memorias, principalmente en la memoria episódica.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00613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HIPOCAMPO</a:t>
            </a:r>
            <a:br>
              <a:rPr lang="es-ES"/>
            </a:br>
            <a:r>
              <a:rPr lang="es-ES"/>
              <a:t>(funciones - ESPACIO y tiempo)</a:t>
            </a:r>
            <a:endParaRPr/>
          </a:p>
        </p:txBody>
      </p:sp>
      <p:sp>
        <p:nvSpPr>
          <p:cNvPr id="1374938430" name=""/>
          <p:cNvSpPr txBox="1"/>
          <p:nvPr/>
        </p:nvSpPr>
        <p:spPr bwMode="auto">
          <a:xfrm flipH="0" flipV="0">
            <a:off x="581191" y="2102494"/>
            <a:ext cx="11189819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defRPr/>
            </a:pPr>
            <a:r>
              <a:rPr sz="2200">
                <a:solidFill>
                  <a:srgbClr val="2B2B2B"/>
                </a:solidFill>
              </a:rPr>
              <a:t>Se ha descubierto que el hipocampo tiene un papel importante en la localización espacial y temporal.</a:t>
            </a:r>
            <a:endParaRPr sz="2200"/>
          </a:p>
        </p:txBody>
      </p:sp>
      <p:sp>
        <p:nvSpPr>
          <p:cNvPr id="1828056781" name=""/>
          <p:cNvSpPr txBox="1"/>
          <p:nvPr/>
        </p:nvSpPr>
        <p:spPr bwMode="auto">
          <a:xfrm flipH="0" flipV="0">
            <a:off x="663918" y="3302643"/>
            <a:ext cx="5567620" cy="21034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50000"/>
              </a:lnSpc>
              <a:defRPr/>
            </a:pPr>
            <a:r>
              <a:rPr sz="2200" b="1">
                <a:solidFill>
                  <a:srgbClr val="2B2B2B"/>
                </a:solidFill>
              </a:rPr>
              <a:t>ESPACIO:</a:t>
            </a:r>
            <a:endParaRPr sz="2200" b="1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Neuronas de dirección A.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Neuronas de malla (grid cells).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Neuronas de borde (boundary cells).</a:t>
            </a:r>
            <a:endParaRPr sz="2200" b="0"/>
          </a:p>
        </p:txBody>
      </p:sp>
      <p:sp>
        <p:nvSpPr>
          <p:cNvPr id="1613169480" name=""/>
          <p:cNvSpPr txBox="1"/>
          <p:nvPr/>
        </p:nvSpPr>
        <p:spPr bwMode="auto">
          <a:xfrm flipH="0" flipV="0">
            <a:off x="6383938" y="3255017"/>
            <a:ext cx="5636019" cy="26063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50000"/>
              </a:lnSpc>
              <a:defRPr/>
            </a:pPr>
            <a:r>
              <a:rPr sz="2200" b="1">
                <a:solidFill>
                  <a:srgbClr val="2B2B2B"/>
                </a:solidFill>
              </a:rPr>
              <a:t>TIEMPO:</a:t>
            </a:r>
            <a:endParaRPr sz="2200" b="1">
              <a:solidFill>
                <a:srgbClr val="2B2B2B"/>
              </a:solidFill>
            </a:endParaRPr>
          </a:p>
          <a:p>
            <a:pPr algn="just">
              <a:lnSpc>
                <a:spcPct val="150000"/>
              </a:lnSpc>
              <a:defRPr/>
            </a:pPr>
            <a:r>
              <a:rPr sz="2200" b="0">
                <a:solidFill>
                  <a:srgbClr val="2B2B2B"/>
                </a:solidFill>
              </a:rPr>
              <a:t>Las células temporales se localizan en CA1. Estas células definen secuencias temporales similar a lo que hacen las células de lugar con el espacio.</a:t>
            </a:r>
            <a:endParaRPr sz="22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995787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GUERRA COGNITIVA</a:t>
            </a:r>
            <a:endParaRPr/>
          </a:p>
        </p:txBody>
      </p:sp>
      <p:sp>
        <p:nvSpPr>
          <p:cNvPr id="2102860122" name=""/>
          <p:cNvSpPr txBox="1"/>
          <p:nvPr/>
        </p:nvSpPr>
        <p:spPr bwMode="auto">
          <a:xfrm flipH="0" flipV="0">
            <a:off x="581191" y="2435869"/>
            <a:ext cx="11216819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defRPr/>
            </a:pPr>
            <a:r>
              <a:rPr sz="2200">
                <a:solidFill>
                  <a:srgbClr val="2B2B2B"/>
                </a:solidFill>
              </a:rPr>
              <a:t>Hay dos formas de interpretar la guerra cognitiva.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1308445068" name=""/>
          <p:cNvSpPr txBox="1"/>
          <p:nvPr/>
        </p:nvSpPr>
        <p:spPr bwMode="auto">
          <a:xfrm flipH="0" flipV="0">
            <a:off x="733591" y="3159768"/>
            <a:ext cx="10714627" cy="16005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Usar herramientas tecnológicas para alterar la conciencia humana</a:t>
            </a:r>
            <a:endParaRPr sz="220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Modificar el pensamiento y la conciencia a través de información y herramientas políticas.</a:t>
            </a:r>
            <a:endParaRPr sz="220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7546494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lang="es-ES"/>
              <a:t>GUERRA COGNITIVA</a:t>
            </a:r>
            <a:br>
              <a:rPr/>
            </a:br>
            <a:r>
              <a:rPr/>
              <a:t>(síndrome de havana)</a:t>
            </a:r>
            <a:endParaRPr/>
          </a:p>
        </p:txBody>
      </p:sp>
      <p:sp>
        <p:nvSpPr>
          <p:cNvPr id="1498994336" name=""/>
          <p:cNvSpPr txBox="1"/>
          <p:nvPr/>
        </p:nvSpPr>
        <p:spPr bwMode="auto">
          <a:xfrm flipH="0" flipV="0">
            <a:off x="581191" y="2213618"/>
            <a:ext cx="10644777" cy="86294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>
                <a:solidFill>
                  <a:srgbClr val="2B2B2B"/>
                </a:solidFill>
              </a:rPr>
              <a:t>El síndrome de Havana surge de describir una serie de síntomas que surgieron  y que no se podían clasificar en un trastorno neurológico o mental conocido.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318399677" name=""/>
          <p:cNvSpPr txBox="1"/>
          <p:nvPr/>
        </p:nvSpPr>
        <p:spPr bwMode="auto">
          <a:xfrm flipH="0" flipV="0">
            <a:off x="733591" y="3429000"/>
            <a:ext cx="10754576" cy="163407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Posibles causa: </a:t>
            </a:r>
            <a:r>
              <a:rPr sz="2200" b="0">
                <a:solidFill>
                  <a:srgbClr val="2B2B2B"/>
                </a:solidFill>
              </a:rPr>
              <a:t>Un NeuroStrike. Un ataque electromagnético de alta potencia que afecta al sistema nervioso central.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Síntomas:</a:t>
            </a:r>
            <a:r>
              <a:rPr sz="2200" b="0">
                <a:solidFill>
                  <a:srgbClr val="2B2B2B"/>
                </a:solidFill>
              </a:rPr>
              <a:t> Dolor de cabeza, desequilibrios, fatiga, falta de concentración, deterioro de la memoria...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8957743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BRAIN-COMPUTER INTERFACES</a:t>
            </a:r>
            <a:endParaRPr/>
          </a:p>
        </p:txBody>
      </p:sp>
      <p:sp>
        <p:nvSpPr>
          <p:cNvPr id="789804235" name=""/>
          <p:cNvSpPr txBox="1"/>
          <p:nvPr/>
        </p:nvSpPr>
        <p:spPr bwMode="auto">
          <a:xfrm flipH="0" flipV="0">
            <a:off x="733591" y="3079749"/>
            <a:ext cx="10828375" cy="163407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Actividad electrofísica:</a:t>
            </a:r>
            <a:r>
              <a:rPr sz="2200" b="0">
                <a:solidFill>
                  <a:srgbClr val="2B2B2B"/>
                </a:solidFill>
              </a:rPr>
              <a:t> Proveniente de corrientes generadas por los potenciales de acción.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Actividad hemodinámica: </a:t>
            </a:r>
            <a:r>
              <a:rPr sz="2200" b="0">
                <a:solidFill>
                  <a:srgbClr val="2B2B2B"/>
                </a:solidFill>
              </a:rPr>
              <a:t> Proveniente del consumo de glucosa y oxígeno de las neuronas.</a:t>
            </a:r>
            <a:endParaRPr b="0"/>
          </a:p>
        </p:txBody>
      </p:sp>
      <p:sp>
        <p:nvSpPr>
          <p:cNvPr id="264140630" name=""/>
          <p:cNvSpPr txBox="1"/>
          <p:nvPr/>
        </p:nvSpPr>
        <p:spPr bwMode="auto">
          <a:xfrm flipH="0" flipV="0">
            <a:off x="533566" y="2388243"/>
            <a:ext cx="10659895" cy="4773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>
                <a:solidFill>
                  <a:srgbClr val="2B2B2B"/>
                </a:solidFill>
              </a:rPr>
              <a:t>Hay dos fenómenos que se pueden grabar: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259110881" name=""/>
          <p:cNvSpPr txBox="1"/>
          <p:nvPr/>
        </p:nvSpPr>
        <p:spPr bwMode="auto">
          <a:xfrm flipH="0" flipV="0">
            <a:off x="581191" y="5112393"/>
            <a:ext cx="10667815" cy="8629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lang="es-ES" sz="2200" b="0" i="0" u="none" strike="noStrike" cap="none" spc="0">
                <a:solidFill>
                  <a:srgbClr val="2B2B2B"/>
                </a:solidFill>
                <a:latin typeface="Franklin Gothic Book"/>
                <a:ea typeface="Franklin Gothic Book"/>
                <a:cs typeface="Franklin Gothic Book"/>
              </a:rPr>
              <a:t>Las BCIs tienen el potencial de ser tanto una fuente de riesgos como una fuente de prevención.</a:t>
            </a:r>
            <a:endParaRPr sz="220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5234833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BRAIN-COMPUTER INTERFACES</a:t>
            </a:r>
            <a:br>
              <a:rPr/>
            </a:br>
            <a:r>
              <a:rPr/>
              <a:t>(no invasivas)</a:t>
            </a:r>
            <a:endParaRPr/>
          </a:p>
        </p:txBody>
      </p:sp>
      <p:sp>
        <p:nvSpPr>
          <p:cNvPr id="746713769" name=""/>
          <p:cNvSpPr txBox="1"/>
          <p:nvPr/>
        </p:nvSpPr>
        <p:spPr bwMode="auto">
          <a:xfrm flipH="0" flipV="0">
            <a:off x="533566" y="2388243"/>
            <a:ext cx="10682935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>
                <a:solidFill>
                  <a:srgbClr val="2B2B2B"/>
                </a:solidFill>
              </a:rPr>
              <a:t>No requieren cirugía pero tienen menos resolución.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99346930" name=""/>
          <p:cNvSpPr txBox="1"/>
          <p:nvPr/>
        </p:nvSpPr>
        <p:spPr bwMode="auto">
          <a:xfrm flipH="0" flipV="0">
            <a:off x="581191" y="3096268"/>
            <a:ext cx="5303202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Métodos de grabación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1192362302" name=""/>
          <p:cNvSpPr txBox="1"/>
          <p:nvPr/>
        </p:nvSpPr>
        <p:spPr bwMode="auto">
          <a:xfrm flipH="0" flipV="0">
            <a:off x="6307244" y="3096268"/>
            <a:ext cx="5312562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Métodos de estimulación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1369694134" name=""/>
          <p:cNvSpPr txBox="1"/>
          <p:nvPr/>
        </p:nvSpPr>
        <p:spPr bwMode="auto">
          <a:xfrm flipH="0" flipV="0">
            <a:off x="644691" y="3699518"/>
            <a:ext cx="5136152" cy="19206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1">
                <a:solidFill>
                  <a:srgbClr val="2B2B2B"/>
                </a:solidFill>
              </a:rPr>
              <a:t>Electroencefalografía:</a:t>
            </a:r>
            <a:r>
              <a:rPr sz="2000" b="0">
                <a:solidFill>
                  <a:srgbClr val="2B2B2B"/>
                </a:solidFill>
              </a:rPr>
              <a:t> Se mide la actividad electrofísica del cerebro.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1">
                <a:solidFill>
                  <a:srgbClr val="2B2B2B"/>
                </a:solidFill>
              </a:rPr>
              <a:t>Resonancia:</a:t>
            </a:r>
            <a:r>
              <a:rPr sz="2000" b="0">
                <a:solidFill>
                  <a:srgbClr val="2B2B2B"/>
                </a:solidFill>
              </a:rPr>
              <a:t> Se mide la actividad hemodinámica del cerebro.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352059263" name=""/>
          <p:cNvSpPr txBox="1"/>
          <p:nvPr/>
        </p:nvSpPr>
        <p:spPr bwMode="auto">
          <a:xfrm flipH="0" flipV="0">
            <a:off x="6307244" y="3699518"/>
            <a:ext cx="5234071" cy="2377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1">
                <a:solidFill>
                  <a:srgbClr val="2B2B2B"/>
                </a:solidFill>
              </a:rPr>
              <a:t>TENS: </a:t>
            </a:r>
            <a:r>
              <a:rPr sz="2000" b="0">
                <a:solidFill>
                  <a:srgbClr val="2B2B2B"/>
                </a:solidFill>
              </a:rPr>
              <a:t>Se colocan electrodos en la piel para transmitir energía eléctrica.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1">
                <a:solidFill>
                  <a:srgbClr val="2B2B2B"/>
                </a:solidFill>
              </a:rPr>
              <a:t>Neuromodulación ultrasónica: </a:t>
            </a:r>
            <a:r>
              <a:rPr sz="2000" b="0">
                <a:solidFill>
                  <a:srgbClr val="2B2B2B"/>
                </a:solidFill>
              </a:rPr>
              <a:t>Realiza estimulación mecánica de canales de iones.</a:t>
            </a:r>
            <a:endParaRPr sz="20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983739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SIMULACIONES CEREBRALES</a:t>
            </a:r>
            <a:endParaRPr/>
          </a:p>
        </p:txBody>
      </p:sp>
      <p:sp>
        <p:nvSpPr>
          <p:cNvPr id="1872302346" name=""/>
          <p:cNvSpPr txBox="1"/>
          <p:nvPr/>
        </p:nvSpPr>
        <p:spPr bwMode="auto">
          <a:xfrm flipH="0" flipV="0">
            <a:off x="533566" y="2626928"/>
            <a:ext cx="10700935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>
                <a:solidFill>
                  <a:srgbClr val="2B2B2B"/>
                </a:solidFill>
              </a:rPr>
              <a:t>Primero hay que definir bien dos términos: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512635739" name=""/>
          <p:cNvSpPr txBox="1"/>
          <p:nvPr/>
        </p:nvSpPr>
        <p:spPr bwMode="auto">
          <a:xfrm flipH="0" flipV="0">
            <a:off x="685966" y="3270893"/>
            <a:ext cx="10767175" cy="10976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Modelo:</a:t>
            </a:r>
            <a:r>
              <a:rPr sz="2200" b="0">
                <a:solidFill>
                  <a:srgbClr val="2B2B2B"/>
                </a:solidFill>
              </a:rPr>
              <a:t> Es la hipótesis que representa la estructura cerebral.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Simulador: </a:t>
            </a:r>
            <a:r>
              <a:rPr sz="2200" b="0">
                <a:solidFill>
                  <a:srgbClr val="2B2B2B"/>
                </a:solidFill>
              </a:rPr>
              <a:t>Es el mecanismo que permite probar la hipótesis (el modelo).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5062044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SIMULACIONES CEREBRALES</a:t>
            </a:r>
            <a:endParaRPr/>
          </a:p>
        </p:txBody>
      </p:sp>
      <p:sp>
        <p:nvSpPr>
          <p:cNvPr id="301646531" name=""/>
          <p:cNvSpPr txBox="1"/>
          <p:nvPr/>
        </p:nvSpPr>
        <p:spPr bwMode="auto">
          <a:xfrm flipH="0" flipV="0">
            <a:off x="581191" y="2054413"/>
            <a:ext cx="10700935" cy="4773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>
                <a:solidFill>
                  <a:srgbClr val="2B2B2B"/>
                </a:solidFill>
              </a:rPr>
              <a:t>Primero hay que definir bien dos términos: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795238666" name=""/>
          <p:cNvSpPr txBox="1"/>
          <p:nvPr/>
        </p:nvSpPr>
        <p:spPr bwMode="auto">
          <a:xfrm flipH="0" flipV="0">
            <a:off x="712412" y="2626927"/>
            <a:ext cx="10767175" cy="10976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Modelo:</a:t>
            </a:r>
            <a:r>
              <a:rPr sz="2200" b="0">
                <a:solidFill>
                  <a:srgbClr val="2B2B2B"/>
                </a:solidFill>
              </a:rPr>
              <a:t> Es la hipótesis que representa la estructura cerebral.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Simulador: </a:t>
            </a:r>
            <a:r>
              <a:rPr sz="2200" b="0">
                <a:solidFill>
                  <a:srgbClr val="2B2B2B"/>
                </a:solidFill>
              </a:rPr>
              <a:t>Es el mecanismo que permite probar la hipótesis (el modelo).</a:t>
            </a:r>
            <a:endParaRPr b="0"/>
          </a:p>
        </p:txBody>
      </p:sp>
      <p:sp>
        <p:nvSpPr>
          <p:cNvPr id="782822553" name=""/>
          <p:cNvSpPr txBox="1"/>
          <p:nvPr/>
        </p:nvSpPr>
        <p:spPr bwMode="auto">
          <a:xfrm flipH="0" flipV="0">
            <a:off x="579031" y="3914963"/>
            <a:ext cx="3135901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Brian2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2005776956" name=""/>
          <p:cNvSpPr txBox="1"/>
          <p:nvPr/>
        </p:nvSpPr>
        <p:spPr bwMode="auto">
          <a:xfrm flipH="0" flipV="0">
            <a:off x="4361369" y="3914963"/>
            <a:ext cx="3140581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NEURON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296669284" name=""/>
          <p:cNvSpPr txBox="1"/>
          <p:nvPr/>
        </p:nvSpPr>
        <p:spPr bwMode="auto">
          <a:xfrm flipH="0" flipV="0">
            <a:off x="8384110" y="3914963"/>
            <a:ext cx="3142381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NEST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1423918459" name=""/>
          <p:cNvSpPr txBox="1"/>
          <p:nvPr/>
        </p:nvSpPr>
        <p:spPr bwMode="auto">
          <a:xfrm flipH="0" flipV="0">
            <a:off x="712412" y="4465356"/>
            <a:ext cx="3179821" cy="2225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8" indent="-305908" algn="l">
              <a:lnSpc>
                <a:spcPct val="10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Usa abstracciones matemáticas. 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l">
              <a:lnSpc>
                <a:spcPct val="10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Permite redes neuronales con “spikes”. 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l">
              <a:lnSpc>
                <a:spcPct val="10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Está programado en Python.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1388625598" name=""/>
          <p:cNvSpPr txBox="1"/>
          <p:nvPr/>
        </p:nvSpPr>
        <p:spPr bwMode="auto">
          <a:xfrm flipH="0" flipV="0">
            <a:off x="4361369" y="4544731"/>
            <a:ext cx="3224821" cy="219490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8" indent="-305908" algn="l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Destaca por la precisión biológica. 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l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Funciona en redes pequeñas. 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l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Usa un lenguaje de modelo propio NMODL.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500000247" name=""/>
          <p:cNvSpPr txBox="1"/>
          <p:nvPr/>
        </p:nvSpPr>
        <p:spPr bwMode="auto">
          <a:xfrm flipH="0" flipV="0">
            <a:off x="8388505" y="4495854"/>
            <a:ext cx="3274141" cy="219490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indent="-305907" algn="l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Utiliza simplificaciones.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l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Pierde precisión individual pero gana rendimiento general.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l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Permite Python y lenguaje propio SLI.</a:t>
            </a:r>
            <a:endParaRPr sz="20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055427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Modelos neuronales</a:t>
            </a:r>
            <a:endParaRPr/>
          </a:p>
        </p:txBody>
      </p:sp>
      <p:sp>
        <p:nvSpPr>
          <p:cNvPr id="2085764051" name=""/>
          <p:cNvSpPr txBox="1"/>
          <p:nvPr/>
        </p:nvSpPr>
        <p:spPr bwMode="auto">
          <a:xfrm flipH="0" flipV="0">
            <a:off x="712411" y="2054412"/>
            <a:ext cx="10726135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>
                <a:solidFill>
                  <a:srgbClr val="2B2B2B"/>
                </a:solidFill>
              </a:rPr>
              <a:t>Criterios para elegir un buen modelo en nuestro caso de uso: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654500815" name=""/>
          <p:cNvSpPr txBox="1"/>
          <p:nvPr/>
        </p:nvSpPr>
        <p:spPr bwMode="auto">
          <a:xfrm flipH="0" flipV="0">
            <a:off x="712411" y="2626926"/>
            <a:ext cx="10888855" cy="3109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Tiene que representar una zona cerebral relacionada con procesos cognitivos.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Tiene que permitir la simulación de procesos cognitivos de una forma medible y comprensible.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Tanto el modelo como el simulador deben permitir implementar ataques y contramedidas.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Debe ser lo más realista posible.</a:t>
            </a:r>
            <a:endParaRPr sz="22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 sz="4000"/>
              <a:t>Esquema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 bwMode="auto">
          <a:xfrm flipH="0" flipV="0">
            <a:off x="581191" y="2131016"/>
            <a:ext cx="11029614" cy="384433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b="1"/>
              <a:t>Hipocampo</a:t>
            </a:r>
            <a:endParaRPr b="1"/>
          </a:p>
          <a:p>
            <a:pPr>
              <a:defRPr/>
            </a:pPr>
            <a:r>
              <a:rPr b="1"/>
              <a:t>Guerra cognitiva</a:t>
            </a:r>
            <a:endParaRPr b="1"/>
          </a:p>
          <a:p>
            <a:pPr>
              <a:defRPr/>
            </a:pPr>
            <a:r>
              <a:rPr b="1"/>
              <a:t>BCI</a:t>
            </a:r>
            <a:endParaRPr b="1"/>
          </a:p>
          <a:p>
            <a:pPr>
              <a:defRPr/>
            </a:pPr>
            <a:r>
              <a:rPr b="1"/>
              <a:t>Simulaciones</a:t>
            </a:r>
            <a:endParaRPr b="1"/>
          </a:p>
          <a:p>
            <a:pPr>
              <a:defRPr/>
            </a:pPr>
            <a:r>
              <a:rPr b="1"/>
              <a:t>Modelos neuronales</a:t>
            </a:r>
            <a:endParaRPr b="1"/>
          </a:p>
          <a:p>
            <a:pPr>
              <a:defRPr/>
            </a:pPr>
            <a:r>
              <a:rPr b="1"/>
              <a:t>Simulación de NeuroStrikes</a:t>
            </a:r>
            <a:endParaRPr b="1"/>
          </a:p>
          <a:p>
            <a:pPr>
              <a:defRPr/>
            </a:pPr>
            <a:r>
              <a:rPr b="1"/>
              <a:t>Diseño de la simulación</a:t>
            </a:r>
            <a:endParaRPr b="1"/>
          </a:p>
          <a:p>
            <a:pPr>
              <a:defRPr/>
            </a:pPr>
            <a:r>
              <a:rPr b="1"/>
              <a:t>Implementación</a:t>
            </a:r>
            <a:endParaRPr b="1"/>
          </a:p>
          <a:p>
            <a:pPr>
              <a:defRPr/>
            </a:pPr>
            <a:r>
              <a:rPr b="1"/>
              <a:t>Evaluación 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1989079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Modelos neuronales</a:t>
            </a:r>
            <a:br>
              <a:rPr/>
            </a:br>
            <a:r>
              <a:rPr/>
              <a:t>(1000 células de la amígdala)</a:t>
            </a:r>
            <a:endParaRPr/>
          </a:p>
        </p:txBody>
      </p:sp>
      <p:sp>
        <p:nvSpPr>
          <p:cNvPr id="208788383" name=""/>
          <p:cNvSpPr txBox="1"/>
          <p:nvPr/>
        </p:nvSpPr>
        <p:spPr bwMode="auto">
          <a:xfrm flipH="0" flipV="0">
            <a:off x="712411" y="2054412"/>
            <a:ext cx="10792375" cy="8629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>
                <a:solidFill>
                  <a:srgbClr val="2B2B2B"/>
                </a:solidFill>
              </a:rPr>
              <a:t>Es un modelo hecho en NEURON, cuyo objetivo es diferenciar los factores que intervienen en el sentimiento del miedo. Los factores a evaluar son:</a:t>
            </a:r>
            <a:endParaRPr sz="2200">
              <a:solidFill>
                <a:srgbClr val="2B2B2B"/>
              </a:solidFill>
            </a:endParaRPr>
          </a:p>
        </p:txBody>
      </p:sp>
      <p:sp>
        <p:nvSpPr>
          <p:cNvPr id="1440926518" name=""/>
          <p:cNvSpPr txBox="1"/>
          <p:nvPr/>
        </p:nvSpPr>
        <p:spPr bwMode="auto">
          <a:xfrm flipH="0" flipV="0">
            <a:off x="712411" y="3087301"/>
            <a:ext cx="10979575" cy="21034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El incremento de la capacidad de respuesta de las neuronas que se proyectan en la amígdala lateral.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La plasticidad sináptica de las neuronas.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La plasticidad sináptica interna de la amígdala lateral.</a:t>
            </a:r>
            <a:endParaRPr sz="22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4272589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Modelos neuronales</a:t>
            </a:r>
            <a:br>
              <a:rPr/>
            </a:br>
            <a:r>
              <a:rPr/>
              <a:t>(actividad del ca1 durante la memoria de trabajo)</a:t>
            </a:r>
            <a:endParaRPr/>
          </a:p>
        </p:txBody>
      </p:sp>
      <p:sp>
        <p:nvSpPr>
          <p:cNvPr id="791153371" name=""/>
          <p:cNvSpPr txBox="1"/>
          <p:nvPr/>
        </p:nvSpPr>
        <p:spPr bwMode="auto">
          <a:xfrm flipH="0" flipV="0">
            <a:off x="712411" y="2261801"/>
            <a:ext cx="11073895" cy="2606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Está hecho en NEURON.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Representa las neuronas del CA1 del hipocampo.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Investiga la capacidad de la memoria de trabajo.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Los principales parámetros ajustables son la cantidad de dendritas y el nivel de ruido de fondo.</a:t>
            </a:r>
            <a:endParaRPr sz="22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8371198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Modelos neuronales</a:t>
            </a:r>
            <a:br>
              <a:rPr/>
            </a:br>
            <a:r>
              <a:rPr/>
              <a:t>(hipocampo en ciclo sueño-vigilia)</a:t>
            </a:r>
            <a:endParaRPr/>
          </a:p>
        </p:txBody>
      </p:sp>
      <p:sp>
        <p:nvSpPr>
          <p:cNvPr id="765191294" name=""/>
          <p:cNvSpPr txBox="1"/>
          <p:nvPr/>
        </p:nvSpPr>
        <p:spPr bwMode="auto">
          <a:xfrm flipH="0" flipV="0">
            <a:off x="712411" y="2261801"/>
            <a:ext cx="11235175" cy="3612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Está hecho en Brian2.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Puede implementarse en Python.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Analiza los efectos de los diferentes cambios en la red en el ciclo sueño-vigilia.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Las neuronas se simulan con el modelo de Hodgkin-Huxley como bloques individuales basados en conductancias.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Se divide en giro dentado, CA1 y CA3.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Hay muchos parámetros relacionados con la conductancia y otros más generales.</a:t>
            </a:r>
            <a:endParaRPr sz="22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4960669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Modelos neuronales</a:t>
            </a:r>
            <a:br>
              <a:rPr/>
            </a:br>
            <a:r>
              <a:rPr/>
              <a:t>(elección)</a:t>
            </a:r>
            <a:endParaRPr/>
          </a:p>
        </p:txBody>
      </p:sp>
      <p:sp>
        <p:nvSpPr>
          <p:cNvPr id="464690528" name=""/>
          <p:cNvSpPr txBox="1"/>
          <p:nvPr/>
        </p:nvSpPr>
        <p:spPr bwMode="auto">
          <a:xfrm flipH="0" flipV="0">
            <a:off x="712411" y="2261801"/>
            <a:ext cx="11335615" cy="21034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El modelo de la amígdala lateral no permite procesos cognitivos de alto nivel.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El modelo de la memoria de trabajo es muy simple y le falta realismo.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El modelo del hipocampo en el ciclo sueño-vigilia es el más adecuado para los objetivos de la tesis.</a:t>
            </a:r>
            <a:endParaRPr sz="22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8008628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SImulación de neurostrikes</a:t>
            </a:r>
            <a:endParaRPr/>
          </a:p>
        </p:txBody>
      </p:sp>
      <p:sp>
        <p:nvSpPr>
          <p:cNvPr id="878299399" name=""/>
          <p:cNvSpPr txBox="1"/>
          <p:nvPr/>
        </p:nvSpPr>
        <p:spPr bwMode="auto">
          <a:xfrm flipH="0" flipV="0">
            <a:off x="581191" y="2087176"/>
            <a:ext cx="10962277" cy="86294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0">
                <a:solidFill>
                  <a:srgbClr val="2B2B2B"/>
                </a:solidFill>
              </a:rPr>
              <a:t>Para simular NeuroStrikes primero hay que conocer bien sus efectos. Por ello analizaremos los síntomas del síndrome de Havana.</a:t>
            </a:r>
            <a:endParaRPr sz="2200" b="0">
              <a:solidFill>
                <a:srgbClr val="2B2B2B"/>
              </a:solidFill>
            </a:endParaRPr>
          </a:p>
        </p:txBody>
      </p:sp>
      <p:sp>
        <p:nvSpPr>
          <p:cNvPr id="1478699376" name=""/>
          <p:cNvSpPr txBox="1"/>
          <p:nvPr/>
        </p:nvSpPr>
        <p:spPr bwMode="auto">
          <a:xfrm flipH="0" flipV="0">
            <a:off x="551180" y="3065076"/>
            <a:ext cx="11089637" cy="2606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Síntomas iniciales:</a:t>
            </a:r>
            <a:r>
              <a:rPr sz="2200" b="0">
                <a:solidFill>
                  <a:srgbClr val="2B2B2B"/>
                </a:solidFill>
              </a:rPr>
              <a:t> Percepción de un sonido fuerte como un chirrido seguido de un sentimiento de presión, vibración y/o dolor de cabeza.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1">
                <a:solidFill>
                  <a:srgbClr val="2B2B2B"/>
                </a:solidFill>
              </a:rPr>
              <a:t>Síntomas persistentes</a:t>
            </a:r>
            <a:r>
              <a:rPr sz="2200" b="1">
                <a:solidFill>
                  <a:srgbClr val="2B2B2B"/>
                </a:solidFill>
              </a:rPr>
              <a:t>:</a:t>
            </a:r>
            <a:r>
              <a:rPr sz="2200" b="0">
                <a:solidFill>
                  <a:srgbClr val="2B2B2B"/>
                </a:solidFill>
              </a:rPr>
              <a:t> Muy variables dependiendo del sujeto. Los mareos persiten en muchos pacientes y los dolores de cabeza menos. Otros síntomas son fatiga, desiquilibrio, fallos de concentración y memoria, depresiones y insomnio.</a:t>
            </a:r>
            <a:endParaRPr sz="22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6879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SImulación de neurostrikes</a:t>
            </a:r>
            <a:endParaRPr/>
          </a:p>
        </p:txBody>
      </p:sp>
      <p:sp>
        <p:nvSpPr>
          <p:cNvPr id="2140438620" name=""/>
          <p:cNvSpPr txBox="1"/>
          <p:nvPr/>
        </p:nvSpPr>
        <p:spPr bwMode="auto">
          <a:xfrm flipH="0" flipV="0">
            <a:off x="581191" y="2087176"/>
            <a:ext cx="10998637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0">
                <a:solidFill>
                  <a:srgbClr val="2B2B2B"/>
                </a:solidFill>
              </a:rPr>
              <a:t>Ahora hay que conocer los efectos de la radiación electromagnética en el cerebro.</a:t>
            </a:r>
            <a:endParaRPr sz="2200" b="0">
              <a:solidFill>
                <a:srgbClr val="2B2B2B"/>
              </a:solidFill>
            </a:endParaRPr>
          </a:p>
        </p:txBody>
      </p:sp>
      <p:sp>
        <p:nvSpPr>
          <p:cNvPr id="1834888397" name=""/>
          <p:cNvSpPr txBox="1"/>
          <p:nvPr/>
        </p:nvSpPr>
        <p:spPr bwMode="auto">
          <a:xfrm flipH="0" flipV="0">
            <a:off x="551180" y="2747576"/>
            <a:ext cx="11296276" cy="3109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Los efectos varían dependiendo de los parámetros de intensidad, frecuencia y modulación en el caso de radiofrecuencia modulada.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Los efectos pueden incluir miedo o ansiedad, dificultad de aprendizaje y memoria, dolores de cabeza, etc. Muy parecido a los NeuroStrikes.</a:t>
            </a:r>
            <a:endParaRPr sz="22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200" b="0">
                <a:solidFill>
                  <a:srgbClr val="2B2B2B"/>
                </a:solidFill>
              </a:rPr>
              <a:t>Algunas alteraciones de bajo nivel vistas son: daños estructurales en áreas del cerebro, cambios en los neurotransmisores, cambios en la actividad electrofísica.</a:t>
            </a:r>
            <a:endParaRPr sz="22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6234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Diseño de la simulación</a:t>
            </a:r>
            <a:endParaRPr/>
          </a:p>
        </p:txBody>
      </p:sp>
      <p:sp>
        <p:nvSpPr>
          <p:cNvPr id="2062198400" name=""/>
          <p:cNvSpPr txBox="1"/>
          <p:nvPr/>
        </p:nvSpPr>
        <p:spPr bwMode="auto">
          <a:xfrm flipH="0" flipV="0">
            <a:off x="581191" y="2087176"/>
            <a:ext cx="4987122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Modelo y simulador</a:t>
            </a:r>
            <a:endParaRPr sz="2200" b="1">
              <a:solidFill>
                <a:srgbClr val="2B2B2B"/>
              </a:solidFill>
            </a:endParaRPr>
          </a:p>
        </p:txBody>
      </p:sp>
      <p:sp>
        <p:nvSpPr>
          <p:cNvPr id="1253583364" name=""/>
          <p:cNvSpPr txBox="1"/>
          <p:nvPr/>
        </p:nvSpPr>
        <p:spPr bwMode="auto">
          <a:xfrm flipH="0" flipV="0">
            <a:off x="5995478" y="2087176"/>
            <a:ext cx="5524885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Proceso de simulación</a:t>
            </a:r>
            <a:endParaRPr sz="2200" b="1">
              <a:solidFill>
                <a:srgbClr val="2B2B2B"/>
              </a:solidFill>
            </a:endParaRPr>
          </a:p>
        </p:txBody>
      </p:sp>
      <p:sp>
        <p:nvSpPr>
          <p:cNvPr id="1561939973" name=""/>
          <p:cNvSpPr txBox="1"/>
          <p:nvPr/>
        </p:nvSpPr>
        <p:spPr bwMode="auto">
          <a:xfrm flipH="0" flipV="0">
            <a:off x="581191" y="2564545"/>
            <a:ext cx="5071001" cy="289593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ha usado Brian2 con Python.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trabaja con simulación de “spikes”.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trabaja con abstracciones matemáticas.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Hay 30000 neuronas simuladas.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Todas las neuronas y parámetros relacionados con la sinapsis se pueden ajustar.</a:t>
            </a:r>
            <a:endParaRPr sz="2200" b="0">
              <a:solidFill>
                <a:srgbClr val="2B2B2B"/>
              </a:solidFill>
            </a:endParaRPr>
          </a:p>
        </p:txBody>
      </p:sp>
      <p:sp>
        <p:nvSpPr>
          <p:cNvPr id="522590877" name=""/>
          <p:cNvSpPr txBox="1"/>
          <p:nvPr/>
        </p:nvSpPr>
        <p:spPr bwMode="auto">
          <a:xfrm flipH="0" flipV="0">
            <a:off x="6095999" y="2564545"/>
            <a:ext cx="5238400" cy="429800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Una vez están listos los parámetros, se tiene que observar la actividad de las neuronas.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Una vez todo listo se inyecta el “input” (estimulación del hipocampo).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El input llega solo a la EC.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La señal se propaga a otras áreas.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simula la actividad de cada neurona durante 100ms, luego se guardan los potenciales.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El output son valores de potenciales de campo local.</a:t>
            </a:r>
            <a:endParaRPr sz="22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890265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Diseño de la simulación</a:t>
            </a:r>
            <a:endParaRPr/>
          </a:p>
        </p:txBody>
      </p:sp>
      <p:sp>
        <p:nvSpPr>
          <p:cNvPr id="502126892" name=""/>
          <p:cNvSpPr txBox="1"/>
          <p:nvPr/>
        </p:nvSpPr>
        <p:spPr bwMode="auto">
          <a:xfrm flipH="0" flipV="0">
            <a:off x="581191" y="2087176"/>
            <a:ext cx="5004401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Ajustes y configuración</a:t>
            </a:r>
            <a:endParaRPr sz="2200" b="1">
              <a:solidFill>
                <a:srgbClr val="2B2B2B"/>
              </a:solidFill>
            </a:endParaRPr>
          </a:p>
        </p:txBody>
      </p:sp>
      <p:sp>
        <p:nvSpPr>
          <p:cNvPr id="1304663399" name=""/>
          <p:cNvSpPr txBox="1"/>
          <p:nvPr/>
        </p:nvSpPr>
        <p:spPr bwMode="auto">
          <a:xfrm flipH="0" flipV="0">
            <a:off x="581191" y="2564544"/>
            <a:ext cx="11010702" cy="27283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Hay dos modelos, uno de 2018 y otro de 2022.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empezó con el primero modelo sin los archivos EEG, por lo que se usaron entradas sintéticas.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Después se usó el segundo modelo, ya que se consiguieron los archivos EEG.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El estado base de la simulación fue el sueño, ya que es cuando se consolida la memoria.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endParaRPr sz="20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6641970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Diseño de la simulación</a:t>
            </a:r>
            <a:br>
              <a:rPr/>
            </a:br>
            <a:r>
              <a:rPr/>
              <a:t>(INPUT)</a:t>
            </a:r>
            <a:endParaRPr/>
          </a:p>
        </p:txBody>
      </p:sp>
      <p:sp>
        <p:nvSpPr>
          <p:cNvPr id="1399290457" name=""/>
          <p:cNvSpPr txBox="1"/>
          <p:nvPr/>
        </p:nvSpPr>
        <p:spPr bwMode="auto">
          <a:xfrm flipH="0" flipV="0">
            <a:off x="581191" y="2087176"/>
            <a:ext cx="4993241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Entrada sintética</a:t>
            </a:r>
            <a:endParaRPr sz="2200" b="1">
              <a:solidFill>
                <a:srgbClr val="2B2B2B"/>
              </a:solidFill>
            </a:endParaRPr>
          </a:p>
        </p:txBody>
      </p:sp>
      <p:sp>
        <p:nvSpPr>
          <p:cNvPr id="1776347768" name=""/>
          <p:cNvSpPr txBox="1"/>
          <p:nvPr/>
        </p:nvSpPr>
        <p:spPr bwMode="auto">
          <a:xfrm flipH="0" flipV="0">
            <a:off x="5995478" y="2087176"/>
            <a:ext cx="5533165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Archivos EEG</a:t>
            </a:r>
            <a:endParaRPr sz="2200" b="1">
              <a:solidFill>
                <a:srgbClr val="2B2B2B"/>
              </a:solidFill>
            </a:endParaRPr>
          </a:p>
        </p:txBody>
      </p:sp>
      <p:sp>
        <p:nvSpPr>
          <p:cNvPr id="1130293874" name=""/>
          <p:cNvSpPr txBox="1"/>
          <p:nvPr/>
        </p:nvSpPr>
        <p:spPr bwMode="auto">
          <a:xfrm flipH="0" flipV="0">
            <a:off x="581191" y="2564544"/>
            <a:ext cx="5125361" cy="14938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000" b="0">
                <a:solidFill>
                  <a:srgbClr val="2B2B2B"/>
                </a:solidFill>
              </a:rPr>
              <a:t>Se usó una onda cuadrática en la corteza entorrinal. Luego se añadió un parámetro “w” que permitía variar la distancia entre ondas.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73253728" name=""/>
          <p:cNvSpPr txBox="1"/>
          <p:nvPr/>
        </p:nvSpPr>
        <p:spPr bwMode="auto">
          <a:xfrm flipH="0" flipV="0">
            <a:off x="6095999" y="2564544"/>
            <a:ext cx="5326959" cy="219490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Son archivos grabados de encefalografías.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grabó la actividad epiléptica en los ciclos de sueño-vigilia.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han usado solo los archivos de actividad del sueño sana.</a:t>
            </a:r>
            <a:endParaRPr sz="2000" b="0">
              <a:solidFill>
                <a:srgbClr val="2B2B2B"/>
              </a:solidFill>
            </a:endParaRPr>
          </a:p>
        </p:txBody>
      </p:sp>
      <p:pic>
        <p:nvPicPr>
          <p:cNvPr id="7177604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43066" y="4254499"/>
            <a:ext cx="5308773" cy="1079499"/>
          </a:xfrm>
          <a:prstGeom prst="rect">
            <a:avLst/>
          </a:prstGeom>
        </p:spPr>
      </p:pic>
      <p:pic>
        <p:nvPicPr>
          <p:cNvPr id="14989718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3874" y="5413374"/>
            <a:ext cx="5572124" cy="619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1676385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Diseño de la simulación</a:t>
            </a:r>
            <a:br>
              <a:rPr/>
            </a:br>
            <a:r>
              <a:rPr/>
              <a:t>(OUTPUT)</a:t>
            </a:r>
            <a:endParaRPr/>
          </a:p>
        </p:txBody>
      </p:sp>
      <p:sp>
        <p:nvSpPr>
          <p:cNvPr id="301726774" name=""/>
          <p:cNvSpPr txBox="1"/>
          <p:nvPr/>
        </p:nvSpPr>
        <p:spPr bwMode="auto">
          <a:xfrm flipH="0" flipV="0">
            <a:off x="581191" y="3661537"/>
            <a:ext cx="11109175" cy="7928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000" b="0">
                <a:solidFill>
                  <a:srgbClr val="2B2B2B"/>
                </a:solidFill>
              </a:rPr>
              <a:t>Los archivos de salida son TXT con valores de potencial de campo local, imitando electrodos. La forma de medir la consolidación de la memoria es con SWRs (Sharp Wave Ripples).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1982513872" name=""/>
          <p:cNvSpPr txBox="1"/>
          <p:nvPr/>
        </p:nvSpPr>
        <p:spPr bwMode="auto">
          <a:xfrm flipH="0" flipV="0">
            <a:off x="581191" y="4549419"/>
            <a:ext cx="4997201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Definición</a:t>
            </a:r>
            <a:endParaRPr sz="2200" b="1">
              <a:solidFill>
                <a:srgbClr val="2B2B2B"/>
              </a:solidFill>
            </a:endParaRPr>
          </a:p>
        </p:txBody>
      </p:sp>
      <p:sp>
        <p:nvSpPr>
          <p:cNvPr id="526956812" name=""/>
          <p:cNvSpPr txBox="1"/>
          <p:nvPr/>
        </p:nvSpPr>
        <p:spPr bwMode="auto">
          <a:xfrm flipH="0" flipV="0">
            <a:off x="5995478" y="4549419"/>
            <a:ext cx="5536765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Detección</a:t>
            </a:r>
            <a:endParaRPr sz="2200" b="1">
              <a:solidFill>
                <a:srgbClr val="2B2B2B"/>
              </a:solidFill>
            </a:endParaRPr>
          </a:p>
        </p:txBody>
      </p:sp>
      <p:sp>
        <p:nvSpPr>
          <p:cNvPr id="959502508" name=""/>
          <p:cNvSpPr txBox="1"/>
          <p:nvPr/>
        </p:nvSpPr>
        <p:spPr bwMode="auto">
          <a:xfrm flipH="0" flipV="0">
            <a:off x="620971" y="5155863"/>
            <a:ext cx="5166040" cy="114335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000" b="0">
                <a:solidFill>
                  <a:srgbClr val="2B2B2B"/>
                </a:solidFill>
              </a:rPr>
              <a:t>Las SWRs se componen de: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Una desviación de amplitud.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Una oscilación de alta frecuencia.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356030715" name=""/>
          <p:cNvSpPr txBox="1"/>
          <p:nvPr/>
        </p:nvSpPr>
        <p:spPr bwMode="auto">
          <a:xfrm flipH="0" flipV="0">
            <a:off x="6135779" y="5155863"/>
            <a:ext cx="5387079" cy="14938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rgbClr val="2B2B2B"/>
                </a:solidFill>
              </a:rPr>
              <a:t>Onda aguda</a:t>
            </a:r>
            <a:r>
              <a:rPr sz="2000" b="0">
                <a:solidFill>
                  <a:srgbClr val="2B2B2B"/>
                </a:solidFill>
              </a:rPr>
              <a:t>: Se hace un análisis del RMS de la señal.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rgbClr val="2B2B2B"/>
                </a:solidFill>
              </a:rPr>
              <a:t>Frecuencia:</a:t>
            </a:r>
            <a:r>
              <a:rPr sz="2000" b="0">
                <a:solidFill>
                  <a:srgbClr val="2B2B2B"/>
                </a:solidFill>
              </a:rPr>
              <a:t> Se filtra entre 30 y 400 Hz y se coge la mayor potencia asociada.</a:t>
            </a:r>
            <a:endParaRPr sz="2000" b="0">
              <a:solidFill>
                <a:srgbClr val="2B2B2B"/>
              </a:solidFill>
            </a:endParaRPr>
          </a:p>
        </p:txBody>
      </p:sp>
      <p:pic>
        <p:nvPicPr>
          <p:cNvPr id="5059381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578393" y="1204896"/>
            <a:ext cx="2865371" cy="2065353"/>
          </a:xfrm>
          <a:prstGeom prst="rect">
            <a:avLst/>
          </a:prstGeom>
        </p:spPr>
      </p:pic>
      <p:pic>
        <p:nvPicPr>
          <p:cNvPr id="4881279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763861" y="1122311"/>
            <a:ext cx="3040024" cy="2147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lang="es-ES" sz="4000"/>
              <a:t>HIPOCAMPO</a:t>
            </a:r>
            <a:endParaRPr/>
          </a:p>
        </p:txBody>
      </p:sp>
      <p:pic>
        <p:nvPicPr>
          <p:cNvPr id="13826158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1191" y="2470042"/>
            <a:ext cx="5962644" cy="3422542"/>
          </a:xfrm>
          <a:prstGeom prst="rect">
            <a:avLst/>
          </a:prstGeom>
        </p:spPr>
      </p:pic>
      <p:sp>
        <p:nvSpPr>
          <p:cNvPr id="1904059171" name=""/>
          <p:cNvSpPr txBox="1"/>
          <p:nvPr/>
        </p:nvSpPr>
        <p:spPr bwMode="auto">
          <a:xfrm flipH="0" flipV="0">
            <a:off x="7023601" y="3144813"/>
            <a:ext cx="4587565" cy="2072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sz="2600">
                <a:solidFill>
                  <a:srgbClr val="2B2B2B"/>
                </a:solidFill>
              </a:rPr>
              <a:t>Estructura situada en el lóbulo temporal</a:t>
            </a:r>
            <a:endParaRPr sz="2600">
              <a:solidFill>
                <a:srgbClr val="2B2B2B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2600">
                <a:solidFill>
                  <a:srgbClr val="2B2B2B"/>
                </a:solidFill>
              </a:rPr>
              <a:t>Viene en pareja</a:t>
            </a:r>
            <a:endParaRPr sz="2600">
              <a:solidFill>
                <a:srgbClr val="2B2B2B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2600">
                <a:solidFill>
                  <a:srgbClr val="2B2B2B"/>
                </a:solidFill>
              </a:rPr>
              <a:t>Juega un papel fundamental en la memoria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8500756" name="Título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18872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Diseño de la simulación</a:t>
            </a:r>
            <a:br>
              <a:rPr/>
            </a:br>
            <a:r>
              <a:rPr/>
              <a:t>(ataques electromagnéticos)</a:t>
            </a:r>
            <a:endParaRPr/>
          </a:p>
        </p:txBody>
      </p:sp>
      <p:sp>
        <p:nvSpPr>
          <p:cNvPr id="997821881" name=""/>
          <p:cNvSpPr txBox="1"/>
          <p:nvPr/>
        </p:nvSpPr>
        <p:spPr bwMode="auto">
          <a:xfrm flipH="0" flipV="0">
            <a:off x="584431" y="3073043"/>
            <a:ext cx="5003321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Cambios en neurotransmisores</a:t>
            </a:r>
            <a:endParaRPr sz="2200" b="1">
              <a:solidFill>
                <a:srgbClr val="2B2B2B"/>
              </a:solidFill>
            </a:endParaRPr>
          </a:p>
        </p:txBody>
      </p:sp>
      <p:sp>
        <p:nvSpPr>
          <p:cNvPr id="1223464414" name=""/>
          <p:cNvSpPr txBox="1"/>
          <p:nvPr/>
        </p:nvSpPr>
        <p:spPr bwMode="auto">
          <a:xfrm flipH="0" flipV="0">
            <a:off x="5998718" y="3073043"/>
            <a:ext cx="5539644" cy="4773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200" b="1">
                <a:solidFill>
                  <a:srgbClr val="2B2B2B"/>
                </a:solidFill>
              </a:rPr>
              <a:t>Daño estructural</a:t>
            </a:r>
            <a:endParaRPr sz="2200" b="1">
              <a:solidFill>
                <a:srgbClr val="2B2B2B"/>
              </a:solidFill>
            </a:endParaRPr>
          </a:p>
        </p:txBody>
      </p:sp>
      <p:sp>
        <p:nvSpPr>
          <p:cNvPr id="1313601221" name=""/>
          <p:cNvSpPr txBox="1"/>
          <p:nvPr/>
        </p:nvSpPr>
        <p:spPr bwMode="auto">
          <a:xfrm flipH="0" flipV="0">
            <a:off x="584431" y="3550411"/>
            <a:ext cx="5195561" cy="219490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8" indent="-305908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La modulación de radiofrecuencia tiene impacto en los neurotransmisores.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Los niceles de acetilcolina tiene un impacto en la memoria.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Los parámetros gCAN y gACh simulan estos niveles.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1466141893" name=""/>
          <p:cNvSpPr txBox="1"/>
          <p:nvPr/>
        </p:nvSpPr>
        <p:spPr bwMode="auto">
          <a:xfrm flipH="0" flipV="0">
            <a:off x="6101821" y="3486911"/>
            <a:ext cx="5432799" cy="25454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Los daños estructurales tienen repercusión directa en la memoria.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Una larga exposición a radiación electromagnética produce un aumento de mortalidad de las neuronas.</a:t>
            </a:r>
            <a:endParaRPr sz="2000" b="0">
              <a:solidFill>
                <a:srgbClr val="2B2B2B"/>
              </a:solidFill>
            </a:endParaRPr>
          </a:p>
          <a:p>
            <a:pPr marL="327936" indent="-327936" algn="just">
              <a:lnSpc>
                <a:spcPct val="114999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El parámetro N ayuda a regular de forma proporcional todos los grupos neuronales.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825721639" name=""/>
          <p:cNvSpPr txBox="1"/>
          <p:nvPr/>
        </p:nvSpPr>
        <p:spPr bwMode="auto">
          <a:xfrm flipH="0" flipV="0">
            <a:off x="581191" y="2137536"/>
            <a:ext cx="11161734" cy="7928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defRPr/>
            </a:pPr>
            <a:r>
              <a:rPr sz="2000" b="0">
                <a:solidFill>
                  <a:srgbClr val="2B2B2B"/>
                </a:solidFill>
              </a:rPr>
              <a:t>Para poder implementar ataques electromagnéticos es necesario tener parámetros que permitan simular sus efectos.</a:t>
            </a:r>
            <a:endParaRPr sz="2000" b="0">
              <a:solidFill>
                <a:srgbClr val="2B2B2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4631838" name="Título 1"/>
          <p:cNvSpPr>
            <a:spLocks noGrp="1"/>
          </p:cNvSpPr>
          <p:nvPr>
            <p:ph type="title"/>
          </p:nvPr>
        </p:nvSpPr>
        <p:spPr bwMode="auto">
          <a:xfrm>
            <a:off x="581191" y="702155"/>
            <a:ext cx="11029615" cy="118872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Implementación de la simulación</a:t>
            </a:r>
            <a:br>
              <a:rPr/>
            </a:br>
            <a:r>
              <a:rPr/>
              <a:t>(Entrada sintética)</a:t>
            </a:r>
            <a:endParaRPr/>
          </a:p>
        </p:txBody>
      </p:sp>
      <p:sp>
        <p:nvSpPr>
          <p:cNvPr id="243655716" name=""/>
          <p:cNvSpPr txBox="1"/>
          <p:nvPr/>
        </p:nvSpPr>
        <p:spPr bwMode="auto">
          <a:xfrm flipH="0" flipV="0">
            <a:off x="684351" y="3014697"/>
            <a:ext cx="11274054" cy="2377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8" indent="-305908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genera un array de ceros para llenar con los valores de la señal.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define una función para determinar si se está en el ciclo correcto.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utiliza un bucle para llenar el array de ceros con valores.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normaliza la señal.</a:t>
            </a:r>
            <a:endParaRPr sz="2000" b="0">
              <a:solidFill>
                <a:srgbClr val="2B2B2B"/>
              </a:solidFill>
            </a:endParaRPr>
          </a:p>
          <a:p>
            <a:pPr marL="305908" indent="-305908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añade ruido.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537839286" name=""/>
          <p:cNvSpPr txBox="1"/>
          <p:nvPr/>
        </p:nvSpPr>
        <p:spPr bwMode="auto">
          <a:xfrm flipH="0" flipV="0">
            <a:off x="628816" y="2201263"/>
            <a:ext cx="10835843" cy="5947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200" b="1">
                <a:solidFill>
                  <a:srgbClr val="2B2B2B"/>
                </a:solidFill>
              </a:rPr>
              <a:t>Parámetros:</a:t>
            </a:r>
            <a:r>
              <a:rPr lang="es-ES" sz="2000" b="0" i="0" u="none" strike="noStrike" cap="none" spc="0">
                <a:solidFill>
                  <a:srgbClr val="2B2B2B"/>
                </a:solidFill>
                <a:latin typeface="Franklin Gothic Book"/>
                <a:ea typeface="Franklin Gothic Book"/>
                <a:cs typeface="Franklin Gothic Book"/>
              </a:rPr>
              <a:t> </a:t>
            </a:r>
            <a:r>
              <a:rPr lang="es-ES" sz="2000" b="0" i="0" u="none" strike="noStrike" cap="none" spc="0">
                <a:solidFill>
                  <a:srgbClr val="2B2B2B"/>
                </a:solidFill>
                <a:latin typeface="+mn-lt"/>
                <a:ea typeface="+mn-ea"/>
                <a:cs typeface="+mn-cs"/>
              </a:rPr>
              <a:t>A1, f1, wave_relation_interval, sim_time</a:t>
            </a:r>
            <a:endParaRPr sz="2000" b="1" i="0" u="none" strike="noStrike" cap="none" spc="0">
              <a:solidFill>
                <a:srgbClr val="2B2B2B"/>
              </a:solidFill>
              <a:latin typeface="Franklin Gothic Book"/>
              <a:cs typeface="Franklin Gothic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7967246" name="Título 1"/>
          <p:cNvSpPr>
            <a:spLocks noGrp="1"/>
          </p:cNvSpPr>
          <p:nvPr>
            <p:ph type="title"/>
          </p:nvPr>
        </p:nvSpPr>
        <p:spPr bwMode="auto">
          <a:xfrm>
            <a:off x="581190" y="702154"/>
            <a:ext cx="11029615" cy="118872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Implementación de la simulación</a:t>
            </a:r>
            <a:br>
              <a:rPr/>
            </a:br>
            <a:r>
              <a:rPr/>
              <a:t>(DETECCIÓN DE SHARP WAVE)</a:t>
            </a:r>
            <a:endParaRPr/>
          </a:p>
        </p:txBody>
      </p:sp>
      <p:sp>
        <p:nvSpPr>
          <p:cNvPr id="1668622100" name=""/>
          <p:cNvSpPr txBox="1"/>
          <p:nvPr/>
        </p:nvSpPr>
        <p:spPr bwMode="auto">
          <a:xfrm flipH="0" flipV="0">
            <a:off x="684351" y="3014697"/>
            <a:ext cx="11424534" cy="28350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calcula raíz de la media cuadrática.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calcula la desviación estándar de la señal.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calculan el valor de borde y el valor de pico.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crea un array vacío para ir introduciendo las sharp waves.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realiza un bucle con condicionantes if-else para ir guardando las ondas en caso de que superen los valores de borde y pico.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178898061" name=""/>
          <p:cNvSpPr txBox="1"/>
          <p:nvPr/>
        </p:nvSpPr>
        <p:spPr bwMode="auto">
          <a:xfrm flipH="0" flipV="0">
            <a:off x="628815" y="2201262"/>
            <a:ext cx="10858883" cy="5947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200" b="1">
                <a:solidFill>
                  <a:srgbClr val="2B2B2B"/>
                </a:solidFill>
              </a:rPr>
              <a:t>Parámetros:</a:t>
            </a:r>
            <a:r>
              <a:rPr lang="es-ES" sz="2000" b="0" i="0" u="none" strike="noStrike" cap="none" spc="0">
                <a:solidFill>
                  <a:srgbClr val="2B2B2B"/>
                </a:solidFill>
                <a:latin typeface="Franklin Gothic Book"/>
                <a:ea typeface="Franklin Gothic Book"/>
                <a:cs typeface="Franklin Gothic Book"/>
              </a:rPr>
              <a:t> </a:t>
            </a:r>
            <a:r>
              <a:rPr lang="es-ES" sz="2000" b="0" i="0" u="none" strike="noStrike" cap="none" spc="0">
                <a:solidFill>
                  <a:srgbClr val="2B2B2B"/>
                </a:solidFill>
                <a:latin typeface="Franklin Gothic Book"/>
                <a:ea typeface="Arial"/>
                <a:cs typeface="Arial"/>
              </a:rPr>
              <a:t>sig, boundary_condition, peak_condition, record_dt</a:t>
            </a:r>
            <a:endParaRPr sz="2000" b="1" i="0" u="none" strike="noStrike" cap="none" spc="0">
              <a:solidFill>
                <a:srgbClr val="2B2B2B"/>
              </a:solidFill>
              <a:latin typeface="Franklin Gothic Book"/>
              <a:cs typeface="Franklin Gothic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9251429" name="Título 1"/>
          <p:cNvSpPr>
            <a:spLocks noGrp="1"/>
          </p:cNvSpPr>
          <p:nvPr>
            <p:ph type="title"/>
          </p:nvPr>
        </p:nvSpPr>
        <p:spPr bwMode="auto">
          <a:xfrm>
            <a:off x="581190" y="702154"/>
            <a:ext cx="11029615" cy="1188720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/>
              <a:t>Implementación de la simulación</a:t>
            </a:r>
            <a:br>
              <a:rPr/>
            </a:br>
            <a:r>
              <a:rPr/>
              <a:t>(DETECCIÓN DE alta frecuencia)</a:t>
            </a:r>
            <a:endParaRPr/>
          </a:p>
        </p:txBody>
      </p:sp>
      <p:sp>
        <p:nvSpPr>
          <p:cNvPr id="527373501" name=""/>
          <p:cNvSpPr txBox="1"/>
          <p:nvPr/>
        </p:nvSpPr>
        <p:spPr bwMode="auto">
          <a:xfrm flipH="0" flipV="0">
            <a:off x="684351" y="3014697"/>
            <a:ext cx="11611374" cy="3292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usa la función anterior para detectar sharp wave.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inicializan varios arrays vacíos para guardar los resultados.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realiza un bucle a través de las sharp waves para detectar las que tienen altas frecuencias.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realiza un filtrado dentro del bucle.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Se escoge la frecuencia con mayor potencia.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Si está entre 100 y 250 se considera SWR.</a:t>
            </a:r>
            <a:endParaRPr sz="2000" b="0">
              <a:solidFill>
                <a:srgbClr val="2B2B2B"/>
              </a:solidFill>
            </a:endParaRPr>
          </a:p>
          <a:p>
            <a:pPr marL="305907" indent="-305907" algn="just">
              <a:lnSpc>
                <a:spcPct val="150000"/>
              </a:lnSpc>
              <a:buFont typeface="Arial"/>
              <a:buChar char="•"/>
              <a:defRPr/>
            </a:pPr>
            <a:r>
              <a:rPr sz="2000" b="0">
                <a:solidFill>
                  <a:srgbClr val="2B2B2B"/>
                </a:solidFill>
              </a:rPr>
              <a:t>Finalmente se estructuran los resultados.</a:t>
            </a:r>
            <a:endParaRPr sz="2000" b="0">
              <a:solidFill>
                <a:srgbClr val="2B2B2B"/>
              </a:solidFill>
            </a:endParaRPr>
          </a:p>
        </p:txBody>
      </p:sp>
      <p:sp>
        <p:nvSpPr>
          <p:cNvPr id="1532630423" name=""/>
          <p:cNvSpPr txBox="1"/>
          <p:nvPr/>
        </p:nvSpPr>
        <p:spPr bwMode="auto">
          <a:xfrm flipH="0" flipV="0">
            <a:off x="628815" y="2201262"/>
            <a:ext cx="10859963" cy="5947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200" b="1">
                <a:solidFill>
                  <a:srgbClr val="2B2B2B"/>
                </a:solidFill>
              </a:rPr>
              <a:t>Parámetros:</a:t>
            </a:r>
            <a:r>
              <a:rPr lang="es-ES" sz="2000" b="0" i="0" u="none" strike="noStrike" cap="none" spc="0">
                <a:solidFill>
                  <a:srgbClr val="2B2B2B"/>
                </a:solidFill>
                <a:latin typeface="Franklin Gothic Book"/>
                <a:ea typeface="Franklin Gothic Book"/>
                <a:cs typeface="Franklin Gothic Book"/>
              </a:rPr>
              <a:t> </a:t>
            </a:r>
            <a:r>
              <a:rPr lang="es-ES" sz="2000" b="0" i="0" u="none" strike="noStrike" cap="none" spc="0">
                <a:solidFill>
                  <a:srgbClr val="2B2B2B"/>
                </a:solidFill>
                <a:latin typeface="Franklin Gothic Book"/>
                <a:ea typeface="Arial"/>
                <a:cs typeface="Arial"/>
              </a:rPr>
              <a:t>sig</a:t>
            </a:r>
            <a:endParaRPr sz="2000" b="1" i="0" u="none" strike="noStrike" cap="none" spc="0">
              <a:solidFill>
                <a:srgbClr val="2B2B2B"/>
              </a:solidFill>
              <a:latin typeface="Franklin Gothic Book"/>
              <a:cs typeface="Franklin Gothic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91724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273125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Implementación de la simulación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(ATAQUES ELECTROMAGNÉTICOS)</a:t>
            </a:r>
            <a:endParaRPr/>
          </a:p>
        </p:txBody>
      </p:sp>
      <p:pic>
        <p:nvPicPr>
          <p:cNvPr id="1214712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79830" y="933448"/>
            <a:ext cx="7610988" cy="5217803"/>
          </a:xfrm>
          <a:prstGeom prst="rect">
            <a:avLst/>
          </a:prstGeom>
        </p:spPr>
      </p:pic>
      <p:sp>
        <p:nvSpPr>
          <p:cNvPr id="161516346" name=""/>
          <p:cNvSpPr txBox="1"/>
          <p:nvPr/>
        </p:nvSpPr>
        <p:spPr bwMode="auto">
          <a:xfrm flipH="0" flipV="0">
            <a:off x="580383" y="3605796"/>
            <a:ext cx="3394509" cy="2225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Hay 3 archivos de configuración que se pueden modificar para simular ataques, pero solo el tercero puede ejecutar varias configuraciones en paralelo.</a:t>
            </a:r>
            <a:endParaRPr sz="2000" b="0" i="0" u="none" strike="noStrike" cap="none" spc="0">
              <a:solidFill>
                <a:srgbClr val="2B2B2B"/>
              </a:solidFill>
              <a:latin typeface="Franklin Gothic Book"/>
              <a:cs typeface="Franklin Gothic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3415741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(INPUT SINTÉTICO)</a:t>
            </a:r>
            <a:endParaRPr/>
          </a:p>
        </p:txBody>
      </p:sp>
      <p:sp>
        <p:nvSpPr>
          <p:cNvPr id="423076863" name=""/>
          <p:cNvSpPr txBox="1"/>
          <p:nvPr/>
        </p:nvSpPr>
        <p:spPr bwMode="auto">
          <a:xfrm flipH="0" flipV="0">
            <a:off x="586526" y="2847024"/>
            <a:ext cx="3448148" cy="1844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8" marR="0" indent="-305908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a) Simulación realista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8" marR="0" indent="-305908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b) Conectividad menos realista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8" marR="0" indent="-305908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c) Topología menos realista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9900322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42754" y="793400"/>
            <a:ext cx="7484399" cy="5454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4939483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(PARÁMETROS)</a:t>
            </a:r>
            <a:endParaRPr/>
          </a:p>
        </p:txBody>
      </p:sp>
      <p:sp>
        <p:nvSpPr>
          <p:cNvPr id="1675343184" name=""/>
          <p:cNvSpPr txBox="1"/>
          <p:nvPr/>
        </p:nvSpPr>
        <p:spPr bwMode="auto">
          <a:xfrm flipH="0" flipV="0">
            <a:off x="586526" y="2847024"/>
            <a:ext cx="3461827" cy="1006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marR="0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 -&gt; f1 = 0.1 Hz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marR="0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B -&gt; f2 = 5 Hz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19116799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48093" y="701720"/>
            <a:ext cx="5456143" cy="2953203"/>
          </a:xfrm>
          <a:prstGeom prst="rect">
            <a:avLst/>
          </a:prstGeom>
        </p:spPr>
      </p:pic>
      <p:pic>
        <p:nvPicPr>
          <p:cNvPr id="13450492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58615" y="3776391"/>
            <a:ext cx="5007893" cy="28426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7534026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(PARÁMETROS)</a:t>
            </a:r>
            <a:endParaRPr/>
          </a:p>
        </p:txBody>
      </p:sp>
      <p:sp>
        <p:nvSpPr>
          <p:cNvPr id="37169840" name=""/>
          <p:cNvSpPr txBox="1"/>
          <p:nvPr/>
        </p:nvSpPr>
        <p:spPr bwMode="auto">
          <a:xfrm flipH="0" flipV="0">
            <a:off x="586526" y="2847024"/>
            <a:ext cx="3470468" cy="1006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marR="0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 -&gt; w = 1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marR="0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B -&gt; w = 2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8822143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91652" y="774914"/>
            <a:ext cx="5216186" cy="563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44745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(PARÁMETROS)</a:t>
            </a:r>
            <a:endParaRPr/>
          </a:p>
        </p:txBody>
      </p:sp>
      <p:sp>
        <p:nvSpPr>
          <p:cNvPr id="1586830729" name=""/>
          <p:cNvSpPr txBox="1"/>
          <p:nvPr/>
        </p:nvSpPr>
        <p:spPr bwMode="auto">
          <a:xfrm flipH="0" flipV="0">
            <a:off x="586526" y="2847024"/>
            <a:ext cx="3508628" cy="21949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marR="0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 -&gt; Frecuencia de evetos y frecuencia de ondas.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marR="0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B -&gt; Frecuencias con mayor potencia.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marR="0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C -&gt; Potencia de cada tipo de onda.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13032956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04178" y="2000147"/>
            <a:ext cx="7863528" cy="3262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2016387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(PARÁMETROS)</a:t>
            </a:r>
            <a:endParaRPr/>
          </a:p>
        </p:txBody>
      </p:sp>
      <p:sp>
        <p:nvSpPr>
          <p:cNvPr id="1285581449" name=""/>
          <p:cNvSpPr txBox="1"/>
          <p:nvPr/>
        </p:nvSpPr>
        <p:spPr bwMode="auto">
          <a:xfrm flipH="0" flipV="0">
            <a:off x="586526" y="2524142"/>
            <a:ext cx="3539948" cy="14938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Mejor combinación: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marR="0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A1 = 1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marR="0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f1 = 1.5 Hz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marR="0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w = 4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17674325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29745" y="2131016"/>
            <a:ext cx="7687041" cy="3212669"/>
          </a:xfrm>
          <a:prstGeom prst="rect">
            <a:avLst/>
          </a:prstGeom>
        </p:spPr>
      </p:pic>
      <p:sp>
        <p:nvSpPr>
          <p:cNvPr id="1467197466" name=""/>
          <p:cNvSpPr txBox="1"/>
          <p:nvPr/>
        </p:nvSpPr>
        <p:spPr bwMode="auto">
          <a:xfrm flipH="0" flipV="0">
            <a:off x="586526" y="4290948"/>
            <a:ext cx="3565508" cy="114335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Resultados: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marR="0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Ocurrencia -&gt; 0.35 Hz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marR="0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Frecuencia pico -&gt; 167 Hz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>
            <a:noAutofit/>
          </a:bodyPr>
          <a:lstStyle/>
          <a:p>
            <a:pPr>
              <a:defRPr/>
            </a:pPr>
            <a:r>
              <a:rPr lang="es-ES" sz="2700"/>
              <a:t>CASO DE H.M.</a:t>
            </a:r>
            <a:endParaRPr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 bwMode="auto"/>
        <p:txBody>
          <a:bodyPr>
            <a:normAutofit/>
          </a:bodyPr>
          <a:lstStyle/>
          <a:p>
            <a:pPr marL="261850" indent="-261850" algn="just">
              <a:buClr>
                <a:schemeClr val="accent1"/>
              </a:buClr>
              <a:buSzPct val="92000"/>
              <a:buFont typeface="Arial"/>
              <a:buChar char="•"/>
              <a:defRPr/>
            </a:pPr>
            <a:r>
              <a:rPr lang="es-ES" sz="2000"/>
              <a:t>Se le extirparon los dos hipocampos.</a:t>
            </a:r>
            <a:endParaRPr lang="es-ES" sz="2000"/>
          </a:p>
          <a:p>
            <a:pPr marL="261850" indent="-261850" algn="just">
              <a:buClr>
                <a:schemeClr val="accent1"/>
              </a:buClr>
              <a:buSzPct val="92000"/>
              <a:buFont typeface="Arial"/>
              <a:buChar char="•"/>
              <a:defRPr/>
            </a:pPr>
            <a:r>
              <a:rPr lang="es-ES" sz="2000"/>
              <a:t>No podía generar nuevas memorias.</a:t>
            </a:r>
            <a:endParaRPr lang="es-ES" sz="2000"/>
          </a:p>
          <a:p>
            <a:pPr marL="261850" indent="-261850" algn="just">
              <a:buClr>
                <a:schemeClr val="accent1"/>
              </a:buClr>
              <a:buSzPct val="92000"/>
              <a:buFont typeface="Arial"/>
              <a:buChar char="•"/>
              <a:defRPr/>
            </a:pPr>
            <a:r>
              <a:rPr lang="es-ES" sz="2000"/>
              <a:t>La memoria de trabajo no se vio afectada.</a:t>
            </a:r>
            <a:endParaRPr lang="es-ES"/>
          </a:p>
        </p:txBody>
      </p:sp>
      <p:pic>
        <p:nvPicPr>
          <p:cNvPr id="8905214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67339" y="1276731"/>
            <a:ext cx="3184664" cy="3980829"/>
          </a:xfrm>
          <a:prstGeom prst="rect">
            <a:avLst/>
          </a:prstGeom>
        </p:spPr>
      </p:pic>
      <p:pic>
        <p:nvPicPr>
          <p:cNvPr id="89672533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697300" y="1276731"/>
            <a:ext cx="4140063" cy="3980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690313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(EEG)</a:t>
            </a:r>
            <a:endParaRPr/>
          </a:p>
        </p:txBody>
      </p:sp>
      <p:sp>
        <p:nvSpPr>
          <p:cNvPr id="1723736538" name=""/>
          <p:cNvSpPr txBox="1"/>
          <p:nvPr/>
        </p:nvSpPr>
        <p:spPr bwMode="auto">
          <a:xfrm flipH="0" flipV="0">
            <a:off x="495806" y="2524141"/>
            <a:ext cx="3622748" cy="289593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8" indent="-305908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Los resultados son más realistas pero se tiene menos control.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8" indent="-305908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Los resultados fueron diferentes a los del paper original.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8" indent="-305908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No se pueden variar los parámetros.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6673777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32756" y="1178516"/>
            <a:ext cx="7614833" cy="4326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2990396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(OUTPUT)</a:t>
            </a:r>
            <a:endParaRPr/>
          </a:p>
        </p:txBody>
      </p:sp>
      <p:sp>
        <p:nvSpPr>
          <p:cNvPr id="193219398" name=""/>
          <p:cNvSpPr txBox="1"/>
          <p:nvPr/>
        </p:nvSpPr>
        <p:spPr bwMode="auto">
          <a:xfrm flipH="0" flipV="0">
            <a:off x="594571" y="2524141"/>
            <a:ext cx="3379140" cy="25454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1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A: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705957" lvl="1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BC = 3 SD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705957" lvl="1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PC = 4.5 SD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lvl="1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lvl="0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1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B: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705957" lvl="1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BC = 2 SD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705957" lvl="1" indent="-305907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PC = 5.5 SD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15260092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408623" y="3632415"/>
            <a:ext cx="4796079" cy="3184896"/>
          </a:xfrm>
          <a:prstGeom prst="rect">
            <a:avLst/>
          </a:prstGeom>
        </p:spPr>
      </p:pic>
      <p:pic>
        <p:nvPicPr>
          <p:cNvPr id="14215768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13206" y="608982"/>
            <a:ext cx="4991496" cy="3184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121389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(ataques — SANO)</a:t>
            </a:r>
            <a:endParaRPr/>
          </a:p>
        </p:txBody>
      </p:sp>
      <p:sp>
        <p:nvSpPr>
          <p:cNvPr id="636607982" name=""/>
          <p:cNvSpPr txBox="1"/>
          <p:nvPr/>
        </p:nvSpPr>
        <p:spPr bwMode="auto">
          <a:xfrm flipH="0" flipV="0">
            <a:off x="594570" y="2524141"/>
            <a:ext cx="3400019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b="1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Resultados:</a:t>
            </a:r>
            <a:endParaRPr sz="2000" b="1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8" indent="-305908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18 eventos / minuto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8" indent="-305908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duración de 94ms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18932456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62033" y="645762"/>
            <a:ext cx="7411284" cy="5828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9639560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(ataques — gcan)</a:t>
            </a:r>
            <a:endParaRPr/>
          </a:p>
        </p:txBody>
      </p:sp>
      <p:sp>
        <p:nvSpPr>
          <p:cNvPr id="1249919134" name=""/>
          <p:cNvSpPr txBox="1"/>
          <p:nvPr/>
        </p:nvSpPr>
        <p:spPr bwMode="auto">
          <a:xfrm flipH="0" flipV="0">
            <a:off x="568651" y="2728346"/>
            <a:ext cx="3430260" cy="1006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8" indent="-305908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Azul -&gt; todos los eventos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8" indent="-305908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Verde -&gt; SWR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1922747670" name=""/>
          <p:cNvGrpSpPr/>
          <p:nvPr/>
        </p:nvGrpSpPr>
        <p:grpSpPr bwMode="auto">
          <a:xfrm flipH="0" flipV="0">
            <a:off x="4907796" y="634436"/>
            <a:ext cx="5716652" cy="5538604"/>
            <a:chOff x="0" y="0"/>
            <a:chExt cx="5716652" cy="5538604"/>
          </a:xfrm>
        </p:grpSpPr>
        <p:pic>
          <p:nvPicPr>
            <p:cNvPr id="11616541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5716652" cy="2911761"/>
            </a:xfrm>
            <a:prstGeom prst="rect">
              <a:avLst/>
            </a:prstGeom>
          </p:spPr>
        </p:pic>
        <p:pic>
          <p:nvPicPr>
            <p:cNvPr id="2137424153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254587" y="2990247"/>
              <a:ext cx="5462064" cy="2548356"/>
            </a:xfrm>
            <a:prstGeom prst="rect">
              <a:avLst/>
            </a:prstGeom>
          </p:spPr>
        </p:pic>
      </p:grpSp>
      <p:pic>
        <p:nvPicPr>
          <p:cNvPr id="8139291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154110" y="6173041"/>
            <a:ext cx="1562928" cy="34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89009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(ataques — gach)</a:t>
            </a:r>
            <a:endParaRPr/>
          </a:p>
        </p:txBody>
      </p:sp>
      <p:sp>
        <p:nvSpPr>
          <p:cNvPr id="711910302" name=""/>
          <p:cNvSpPr txBox="1"/>
          <p:nvPr/>
        </p:nvSpPr>
        <p:spPr bwMode="auto">
          <a:xfrm flipH="0" flipV="0">
            <a:off x="568650" y="2728346"/>
            <a:ext cx="3430260" cy="1006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Azul -&gt; todos los eventos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Verde -&gt; SWR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724039065" name=""/>
          <p:cNvGrpSpPr/>
          <p:nvPr/>
        </p:nvGrpSpPr>
        <p:grpSpPr bwMode="auto">
          <a:xfrm flipH="0" flipV="0">
            <a:off x="5377627" y="627901"/>
            <a:ext cx="4995582" cy="5350035"/>
            <a:chOff x="0" y="0"/>
            <a:chExt cx="4995582" cy="5350035"/>
          </a:xfrm>
        </p:grpSpPr>
        <p:pic>
          <p:nvPicPr>
            <p:cNvPr id="304133381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4995582" cy="2917220"/>
            </a:xfrm>
            <a:prstGeom prst="rect">
              <a:avLst/>
            </a:prstGeom>
          </p:spPr>
        </p:pic>
        <p:pic>
          <p:nvPicPr>
            <p:cNvPr id="1976363829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0" y="2917220"/>
              <a:ext cx="4995582" cy="2432815"/>
            </a:xfrm>
            <a:prstGeom prst="rect">
              <a:avLst/>
            </a:prstGeom>
          </p:spPr>
        </p:pic>
      </p:grpSp>
      <p:pic>
        <p:nvPicPr>
          <p:cNvPr id="84684207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948222" y="6049773"/>
            <a:ext cx="1928045" cy="419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3598104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(ataques — gcan y cach)</a:t>
            </a:r>
            <a:endParaRPr/>
          </a:p>
        </p:txBody>
      </p:sp>
      <p:sp>
        <p:nvSpPr>
          <p:cNvPr id="1866843582" name=""/>
          <p:cNvSpPr txBox="1"/>
          <p:nvPr/>
        </p:nvSpPr>
        <p:spPr bwMode="auto">
          <a:xfrm flipH="0" flipV="0">
            <a:off x="568650" y="2728346"/>
            <a:ext cx="3430260" cy="1006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Azul -&gt; todos los eventos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Verde -&gt; SWR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1328857021" name=""/>
          <p:cNvGrpSpPr/>
          <p:nvPr/>
        </p:nvGrpSpPr>
        <p:grpSpPr bwMode="auto">
          <a:xfrm flipH="0" flipV="0">
            <a:off x="5122432" y="629617"/>
            <a:ext cx="5262966" cy="5601990"/>
            <a:chOff x="0" y="0"/>
            <a:chExt cx="5262966" cy="5601990"/>
          </a:xfrm>
        </p:grpSpPr>
        <p:pic>
          <p:nvPicPr>
            <p:cNvPr id="1002502298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77608" y="0"/>
              <a:ext cx="5107745" cy="3031621"/>
            </a:xfrm>
            <a:prstGeom prst="rect">
              <a:avLst/>
            </a:prstGeom>
          </p:spPr>
        </p:pic>
        <p:pic>
          <p:nvPicPr>
            <p:cNvPr id="1161056615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0" y="3031621"/>
              <a:ext cx="5262966" cy="2570368"/>
            </a:xfrm>
            <a:prstGeom prst="rect">
              <a:avLst/>
            </a:prstGeom>
          </p:spPr>
        </p:pic>
      </p:grpSp>
      <p:pic>
        <p:nvPicPr>
          <p:cNvPr id="117115483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271899" y="6344617"/>
            <a:ext cx="3119249" cy="338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6717755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(ataques — N)</a:t>
            </a:r>
            <a:endParaRPr/>
          </a:p>
        </p:txBody>
      </p:sp>
      <p:sp>
        <p:nvSpPr>
          <p:cNvPr id="1688831167" name=""/>
          <p:cNvSpPr txBox="1"/>
          <p:nvPr/>
        </p:nvSpPr>
        <p:spPr bwMode="auto">
          <a:xfrm flipH="0" flipV="0">
            <a:off x="568650" y="2728346"/>
            <a:ext cx="3430260" cy="1006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Azul -&gt; todos los eventos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Verde -&gt; SWR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11819402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78134" y="933448"/>
            <a:ext cx="7605594" cy="2415424"/>
          </a:xfrm>
          <a:prstGeom prst="rect">
            <a:avLst/>
          </a:prstGeom>
        </p:spPr>
      </p:pic>
      <p:pic>
        <p:nvPicPr>
          <p:cNvPr id="20099500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618135" y="3524673"/>
            <a:ext cx="5022457" cy="2825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733539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(ataques — g_max_e)</a:t>
            </a:r>
            <a:endParaRPr/>
          </a:p>
        </p:txBody>
      </p:sp>
      <p:sp>
        <p:nvSpPr>
          <p:cNvPr id="1407096508" name=""/>
          <p:cNvSpPr txBox="1"/>
          <p:nvPr/>
        </p:nvSpPr>
        <p:spPr bwMode="auto">
          <a:xfrm flipH="0" flipV="0">
            <a:off x="568650" y="2728346"/>
            <a:ext cx="3430260" cy="1006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Azul -&gt; todos los eventos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Verde -&gt; SWR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1085110442" name=""/>
          <p:cNvGrpSpPr/>
          <p:nvPr/>
        </p:nvGrpSpPr>
        <p:grpSpPr bwMode="auto">
          <a:xfrm flipH="0" flipV="0">
            <a:off x="4907796" y="716745"/>
            <a:ext cx="5845804" cy="5482575"/>
            <a:chOff x="0" y="0"/>
            <a:chExt cx="5845804" cy="5482575"/>
          </a:xfrm>
        </p:grpSpPr>
        <p:pic>
          <p:nvPicPr>
            <p:cNvPr id="1218357444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5845804" cy="2866110"/>
            </a:xfrm>
            <a:prstGeom prst="rect">
              <a:avLst/>
            </a:prstGeom>
          </p:spPr>
        </p:pic>
        <p:pic>
          <p:nvPicPr>
            <p:cNvPr id="1560669641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217233" y="2933272"/>
              <a:ext cx="5628571" cy="2549302"/>
            </a:xfrm>
            <a:prstGeom prst="rect">
              <a:avLst/>
            </a:prstGeom>
          </p:spPr>
        </p:pic>
      </p:grpSp>
      <p:pic>
        <p:nvPicPr>
          <p:cNvPr id="123035613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361694" y="6263898"/>
            <a:ext cx="1583360" cy="484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1435865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(ataques — n y g_max_e)</a:t>
            </a:r>
            <a:endParaRPr/>
          </a:p>
        </p:txBody>
      </p:sp>
      <p:sp>
        <p:nvSpPr>
          <p:cNvPr id="1156562911" name=""/>
          <p:cNvSpPr txBox="1"/>
          <p:nvPr/>
        </p:nvSpPr>
        <p:spPr bwMode="auto">
          <a:xfrm flipH="0" flipV="0">
            <a:off x="568650" y="2728346"/>
            <a:ext cx="3430260" cy="1006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Azul -&gt; todos los eventos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Verde -&gt; SWR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818337647" name=""/>
          <p:cNvGrpSpPr/>
          <p:nvPr/>
        </p:nvGrpSpPr>
        <p:grpSpPr bwMode="auto">
          <a:xfrm flipH="0" flipV="0">
            <a:off x="5456694" y="735149"/>
            <a:ext cx="5200042" cy="5393856"/>
            <a:chOff x="0" y="0"/>
            <a:chExt cx="5200042" cy="5393856"/>
          </a:xfrm>
        </p:grpSpPr>
        <p:pic>
          <p:nvPicPr>
            <p:cNvPr id="1845868634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5200042" cy="2921871"/>
            </a:xfrm>
            <a:prstGeom prst="rect">
              <a:avLst/>
            </a:prstGeom>
          </p:spPr>
        </p:pic>
        <p:pic>
          <p:nvPicPr>
            <p:cNvPr id="1765831051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0" y="2872740"/>
              <a:ext cx="5200042" cy="2521116"/>
            </a:xfrm>
            <a:prstGeom prst="rect">
              <a:avLst/>
            </a:prstGeom>
          </p:spPr>
        </p:pic>
      </p:grpSp>
      <p:pic>
        <p:nvPicPr>
          <p:cNvPr id="213689044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851157" y="6199321"/>
            <a:ext cx="2663771" cy="339025"/>
          </a:xfrm>
          <a:prstGeom prst="rect">
            <a:avLst/>
          </a:prstGeom>
        </p:spPr>
      </p:pic>
      <p:grpSp>
        <p:nvGrpSpPr>
          <p:cNvPr id="2071245002" name=""/>
          <p:cNvGrpSpPr/>
          <p:nvPr/>
        </p:nvGrpSpPr>
        <p:grpSpPr bwMode="auto">
          <a:xfrm flipH="0" flipV="0">
            <a:off x="5456694" y="664835"/>
            <a:ext cx="5200042" cy="5393856"/>
            <a:chOff x="0" y="0"/>
            <a:chExt cx="5200042" cy="5393856"/>
          </a:xfrm>
        </p:grpSpPr>
        <p:pic>
          <p:nvPicPr>
            <p:cNvPr id="1556356786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5200042" cy="2921871"/>
            </a:xfrm>
            <a:prstGeom prst="rect">
              <a:avLst/>
            </a:prstGeom>
          </p:spPr>
        </p:pic>
        <p:pic>
          <p:nvPicPr>
            <p:cNvPr id="319872201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0" y="2872740"/>
              <a:ext cx="5200042" cy="2521116"/>
            </a:xfrm>
            <a:prstGeom prst="rect">
              <a:avLst/>
            </a:prstGeom>
          </p:spPr>
        </p:pic>
      </p:grpSp>
      <p:pic>
        <p:nvPicPr>
          <p:cNvPr id="133395806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851157" y="6129006"/>
            <a:ext cx="2663771" cy="33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955559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767855" y="933448"/>
            <a:ext cx="3031850" cy="17948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EVALUACIÓN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(ataques —</a:t>
            </a:r>
            <a:b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</a:br>
            <a:r>
              <a:rPr lang="es-ES" sz="2400" b="0" i="0" u="none" strike="noStrike" cap="all" spc="0">
                <a:solidFill>
                  <a:srgbClr val="FFFFFF"/>
                </a:solidFill>
                <a:latin typeface="Franklin Gothic Demi"/>
                <a:ea typeface="Arial"/>
                <a:cs typeface="Arial"/>
              </a:rPr>
              <a:t>full attack)</a:t>
            </a:r>
            <a:endParaRPr/>
          </a:p>
        </p:txBody>
      </p:sp>
      <p:grpSp>
        <p:nvGrpSpPr>
          <p:cNvPr id="1080431802" name=""/>
          <p:cNvGrpSpPr/>
          <p:nvPr/>
        </p:nvGrpSpPr>
        <p:grpSpPr bwMode="auto">
          <a:xfrm flipH="0" flipV="0">
            <a:off x="5168899" y="703743"/>
            <a:ext cx="5614706" cy="5684620"/>
            <a:chOff x="0" y="0"/>
            <a:chExt cx="5614706" cy="5684620"/>
          </a:xfrm>
        </p:grpSpPr>
        <p:pic>
          <p:nvPicPr>
            <p:cNvPr id="1842178535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14476" y="0"/>
              <a:ext cx="5600230" cy="3004358"/>
            </a:xfrm>
            <a:prstGeom prst="rect">
              <a:avLst/>
            </a:prstGeom>
          </p:spPr>
        </p:pic>
        <p:pic>
          <p:nvPicPr>
            <p:cNvPr id="1892299767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0" y="3093336"/>
              <a:ext cx="5614706" cy="2591283"/>
            </a:xfrm>
            <a:prstGeom prst="rect">
              <a:avLst/>
            </a:prstGeom>
          </p:spPr>
        </p:pic>
      </p:grpSp>
      <p:sp>
        <p:nvSpPr>
          <p:cNvPr id="64043993" name=""/>
          <p:cNvSpPr txBox="1"/>
          <p:nvPr/>
        </p:nvSpPr>
        <p:spPr bwMode="auto">
          <a:xfrm flipH="0" flipV="0">
            <a:off x="509610" y="2728346"/>
            <a:ext cx="3489300" cy="3292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Valores de los parámetros en orden (N, g_max_e, gCAN, gACh)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1 -&gt; (9k, 57, 5, 1.5)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2 -&gt; (8k, 54, 12, 2)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3 -&gt; (7k, 51, 18, 2.5)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 marL="305907" indent="-305907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sz="2000" b="0" i="0" u="none" strike="noStrike" cap="none" spc="0">
                <a:solidFill>
                  <a:srgbClr val="FFFFFF"/>
                </a:solidFill>
                <a:latin typeface="Franklin Gothic Book"/>
                <a:cs typeface="Franklin Gothic Book"/>
              </a:rPr>
              <a:t>4 -&gt; (6k, 48, 25, 3)</a:t>
            </a:r>
            <a:endParaRPr sz="2000" b="0" i="0" u="none" strike="noStrike" cap="none" spc="0">
              <a:solidFill>
                <a:srgbClr val="FFFFFF"/>
              </a:solidFill>
              <a:latin typeface="Franklin Gothic Book"/>
              <a:cs typeface="Franklin Gothic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s-ES" sz="4000"/>
              <a:t>HIPOCAMPO</a:t>
            </a:r>
            <a:br>
              <a:rPr lang="es-ES" sz="4000"/>
            </a:br>
            <a:r>
              <a:rPr lang="es-ES" sz="4000"/>
              <a:t>(aNATOMÍA)</a:t>
            </a:r>
            <a:endParaRPr lang="es-ES" sz="4000"/>
          </a:p>
        </p:txBody>
      </p:sp>
      <p:pic>
        <p:nvPicPr>
          <p:cNvPr id="741587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450000" y="1998404"/>
            <a:ext cx="7270921" cy="3872556"/>
          </a:xfrm>
          <a:prstGeom prst="rect">
            <a:avLst/>
          </a:prstGeom>
        </p:spPr>
      </p:pic>
      <p:sp>
        <p:nvSpPr>
          <p:cNvPr id="1842419938" name=""/>
          <p:cNvSpPr txBox="1"/>
          <p:nvPr/>
        </p:nvSpPr>
        <p:spPr bwMode="auto">
          <a:xfrm flipH="0" flipV="0">
            <a:off x="581191" y="2631483"/>
            <a:ext cx="3617574" cy="2606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Hipocampo </a:t>
            </a:r>
            <a:r>
              <a:rPr sz="2200">
                <a:solidFill>
                  <a:srgbClr val="2B2B2B"/>
                </a:solidFill>
              </a:rPr>
              <a:t>izquierdo / derecho</a:t>
            </a:r>
            <a:endParaRPr sz="2200">
              <a:solidFill>
                <a:srgbClr val="2B2B2B"/>
              </a:solidFill>
            </a:endParaRPr>
          </a:p>
          <a:p>
            <a:pPr marL="283879" indent="-283879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superior / inferior</a:t>
            </a:r>
            <a:endParaRPr sz="2200">
              <a:solidFill>
                <a:srgbClr val="2B2B2B"/>
              </a:solidFill>
            </a:endParaRPr>
          </a:p>
          <a:p>
            <a:pPr marL="283879" indent="-283879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anterior / posterior</a:t>
            </a:r>
            <a:endParaRPr sz="2200">
              <a:solidFill>
                <a:srgbClr val="2B2B2B"/>
              </a:solidFill>
            </a:endParaRPr>
          </a:p>
          <a:p>
            <a:pPr marL="283879" indent="-283879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media / lateral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3549083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s-ES" sz="4000"/>
              <a:t>HIPOCAMPO</a:t>
            </a:r>
            <a:br>
              <a:rPr lang="es-ES" sz="4000"/>
            </a:br>
            <a:r>
              <a:rPr lang="es-ES" sz="4000"/>
              <a:t>(aNATOMÍA)</a:t>
            </a:r>
            <a:endParaRPr lang="es-ES" sz="4000"/>
          </a:p>
        </p:txBody>
      </p:sp>
      <p:sp>
        <p:nvSpPr>
          <p:cNvPr id="330648773" name=""/>
          <p:cNvSpPr txBox="1"/>
          <p:nvPr/>
        </p:nvSpPr>
        <p:spPr bwMode="auto">
          <a:xfrm flipH="0" flipV="0">
            <a:off x="581191" y="2631483"/>
            <a:ext cx="3616853" cy="2606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Hipocampo izquierdo / derecho</a:t>
            </a:r>
            <a:endParaRPr sz="2200">
              <a:solidFill>
                <a:srgbClr val="2B2B2B"/>
              </a:solidFill>
            </a:endParaRPr>
          </a:p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superior / inferior</a:t>
            </a:r>
            <a:endParaRPr sz="2200">
              <a:solidFill>
                <a:srgbClr val="2B2B2B"/>
              </a:solidFill>
            </a:endParaRPr>
          </a:p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anterior / posterior</a:t>
            </a:r>
            <a:endParaRPr sz="2200">
              <a:solidFill>
                <a:srgbClr val="2B2B2B"/>
              </a:solidFill>
            </a:endParaRPr>
          </a:p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media / lateral</a:t>
            </a:r>
            <a:endParaRPr/>
          </a:p>
        </p:txBody>
      </p:sp>
      <p:pic>
        <p:nvPicPr>
          <p:cNvPr id="16691604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92930" y="1985447"/>
            <a:ext cx="6801874" cy="3898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468994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s-ES" sz="4000"/>
              <a:t>HIPOCAMPO</a:t>
            </a:r>
            <a:br>
              <a:rPr lang="es-ES" sz="4000"/>
            </a:br>
            <a:r>
              <a:rPr lang="es-ES" sz="4000"/>
              <a:t>(aNATOMÍA)</a:t>
            </a:r>
            <a:endParaRPr lang="es-ES" sz="4000"/>
          </a:p>
        </p:txBody>
      </p:sp>
      <p:sp>
        <p:nvSpPr>
          <p:cNvPr id="1719142775" name=""/>
          <p:cNvSpPr txBox="1"/>
          <p:nvPr/>
        </p:nvSpPr>
        <p:spPr bwMode="auto">
          <a:xfrm flipH="0" flipV="0">
            <a:off x="581191" y="2631483"/>
            <a:ext cx="3616493" cy="2606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Hipocampo izquierdo / derecho</a:t>
            </a:r>
            <a:endParaRPr sz="2200">
              <a:solidFill>
                <a:srgbClr val="2B2B2B"/>
              </a:solidFill>
            </a:endParaRPr>
          </a:p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superior / inferior</a:t>
            </a:r>
            <a:endParaRPr sz="2200">
              <a:solidFill>
                <a:srgbClr val="2B2B2B"/>
              </a:solidFill>
            </a:endParaRPr>
          </a:p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anterior / posterior</a:t>
            </a:r>
            <a:endParaRPr sz="2200">
              <a:solidFill>
                <a:srgbClr val="2B2B2B"/>
              </a:solidFill>
            </a:endParaRPr>
          </a:p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media / lateral</a:t>
            </a:r>
            <a:endParaRPr/>
          </a:p>
        </p:txBody>
      </p:sp>
      <p:pic>
        <p:nvPicPr>
          <p:cNvPr id="13334976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93233" y="2082584"/>
            <a:ext cx="6774289" cy="3403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582141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s-ES" sz="4000"/>
              <a:t>HIPOCAMPO</a:t>
            </a:r>
            <a:br>
              <a:rPr lang="es-ES" sz="4000"/>
            </a:br>
            <a:r>
              <a:rPr lang="es-ES" sz="4000"/>
              <a:t>(aNATOMÍA)</a:t>
            </a:r>
            <a:endParaRPr lang="es-ES" sz="4000"/>
          </a:p>
        </p:txBody>
      </p:sp>
      <p:sp>
        <p:nvSpPr>
          <p:cNvPr id="153462240" name=""/>
          <p:cNvSpPr txBox="1"/>
          <p:nvPr/>
        </p:nvSpPr>
        <p:spPr bwMode="auto">
          <a:xfrm flipH="0" flipV="0">
            <a:off x="581191" y="2631483"/>
            <a:ext cx="3616493" cy="2606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Hipocampo izquierdo / derecho</a:t>
            </a:r>
            <a:endParaRPr sz="2200">
              <a:solidFill>
                <a:srgbClr val="2B2B2B"/>
              </a:solidFill>
            </a:endParaRPr>
          </a:p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superior / inferior</a:t>
            </a:r>
            <a:endParaRPr sz="2200">
              <a:solidFill>
                <a:srgbClr val="2B2B2B"/>
              </a:solidFill>
            </a:endParaRPr>
          </a:p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anterior / posterior</a:t>
            </a:r>
            <a:endParaRPr sz="2200">
              <a:solidFill>
                <a:srgbClr val="2B2B2B"/>
              </a:solidFill>
            </a:endParaRPr>
          </a:p>
          <a:p>
            <a:pPr marL="283878" indent="-283878">
              <a:lnSpc>
                <a:spcPct val="150000"/>
              </a:lnSpc>
              <a:buFont typeface="Arial"/>
              <a:buChar char="•"/>
              <a:defRPr/>
            </a:pPr>
            <a:r>
              <a:rPr sz="2200">
                <a:solidFill>
                  <a:srgbClr val="2B2B2B"/>
                </a:solidFill>
              </a:rPr>
              <a:t>Parte media / lateral</a:t>
            </a:r>
            <a:endParaRPr/>
          </a:p>
        </p:txBody>
      </p:sp>
      <p:pic>
        <p:nvPicPr>
          <p:cNvPr id="21315428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764152" y="2050567"/>
            <a:ext cx="6701358" cy="3589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6085482" name="Título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s-ES" sz="4000"/>
              <a:t>HIPOCAMPO</a:t>
            </a:r>
            <a:br>
              <a:rPr lang="es-ES" sz="4000"/>
            </a:br>
            <a:r>
              <a:rPr lang="es-ES" sz="4000"/>
              <a:t>(aNATOMÍA)</a:t>
            </a:r>
            <a:endParaRPr lang="es-ES" sz="4000"/>
          </a:p>
        </p:txBody>
      </p:sp>
      <p:pic>
        <p:nvPicPr>
          <p:cNvPr id="964745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37912" y="3149949"/>
            <a:ext cx="4371975" cy="2886075"/>
          </a:xfrm>
          <a:prstGeom prst="rect">
            <a:avLst/>
          </a:prstGeom>
        </p:spPr>
      </p:pic>
      <p:pic>
        <p:nvPicPr>
          <p:cNvPr id="10364152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13940" y="3035084"/>
            <a:ext cx="4259439" cy="2805354"/>
          </a:xfrm>
          <a:prstGeom prst="rect">
            <a:avLst/>
          </a:prstGeom>
        </p:spPr>
      </p:pic>
      <p:pic>
        <p:nvPicPr>
          <p:cNvPr id="107793816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198389" y="1582118"/>
            <a:ext cx="2143125" cy="1095374"/>
          </a:xfrm>
          <a:prstGeom prst="rect">
            <a:avLst/>
          </a:prstGeom>
        </p:spPr>
      </p:pic>
      <p:sp>
        <p:nvSpPr>
          <p:cNvPr id="226158561" name=""/>
          <p:cNvSpPr/>
          <p:nvPr/>
        </p:nvSpPr>
        <p:spPr bwMode="auto">
          <a:xfrm flipH="1" flipV="0">
            <a:off x="5684364" y="4471906"/>
            <a:ext cx="1000932" cy="24216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22225" cap="rnd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ividend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Dividend">
      <a:majorFont>
        <a:latin typeface="Franklin Gothic Demi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Dividend">
      <a:fillStyleLst>
        <a:solidFill>
          <a:schemeClr val="phClr"/>
        </a:solidFill>
        <a:gradFill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Dividend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">
      <a:majorFont>
        <a:latin typeface="Franklin Gothic Demi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Dividend">
      <a:fillStyleLst>
        <a:solidFill>
          <a:schemeClr val="phClr"/>
        </a:solidFill>
        <a:gradFill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ONLYOFFICE/8.3.0.97</Application>
  <PresentationFormat>On-screen Show (4:3)</PresentationFormat>
  <Paragraphs>0</Paragraphs>
  <Slides>49</Slides>
  <Notes>49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LUIS SERRADILLA TORMOS</dc:creator>
  <cp:lastModifiedBy/>
  <cp:revision>5</cp:revision>
  <dcterms:created xsi:type="dcterms:W3CDTF">2025-02-02T18:53:44Z</dcterms:created>
  <dcterms:modified xsi:type="dcterms:W3CDTF">2025-02-18T12:53:26Z</dcterms:modified>
</cp:coreProperties>
</file>